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p:scale>
          <a:sx n="60" d="100"/>
          <a:sy n="60" d="100"/>
        </p:scale>
        <p:origin x="-1644" y="-29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C378E1-BD61-4564-B4D4-251A554B1354}" type="datetimeFigureOut">
              <a:rPr lang="en-GB" smtClean="0"/>
              <a:t>28/10/2015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B368A2-2EAB-4418-B42D-0E5C77E323AF}" type="slidenum">
              <a:rPr lang="en-GB" smtClean="0"/>
              <a:t>‹#›</a:t>
            </a:fld>
            <a:endParaRPr lang="en-GB"/>
          </a:p>
        </p:txBody>
      </p:sp>
    </p:spTree>
    <p:extLst>
      <p:ext uri="{BB962C8B-B14F-4D97-AF65-F5344CB8AC3E}">
        <p14:creationId xmlns:p14="http://schemas.microsoft.com/office/powerpoint/2010/main" val="2710979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0AA50FE-748D-4D7D-873B-56F3423E46CA}" type="datetimeFigureOut">
              <a:rPr lang="en-GB" smtClean="0"/>
              <a:t>28/10/2015</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951EC657-05AE-4539-93E6-3F049F4207F3}" type="slidenum">
              <a:rPr lang="en-GB" smtClean="0"/>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AA50FE-748D-4D7D-873B-56F3423E46CA}" type="datetimeFigureOut">
              <a:rPr lang="en-GB" smtClean="0"/>
              <a:t>28/10/2015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1EC657-05AE-4539-93E6-3F049F4207F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AA50FE-748D-4D7D-873B-56F3423E46CA}" type="datetimeFigureOut">
              <a:rPr lang="en-GB" smtClean="0"/>
              <a:t>28/10/2015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1EC657-05AE-4539-93E6-3F049F4207F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AA50FE-748D-4D7D-873B-56F3423E46CA}" type="datetimeFigureOut">
              <a:rPr lang="en-GB" smtClean="0"/>
              <a:t>28/10/2015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1EC657-05AE-4539-93E6-3F049F4207F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0AA50FE-748D-4D7D-873B-56F3423E46CA}" type="datetimeFigureOut">
              <a:rPr lang="en-GB" smtClean="0"/>
              <a:t>28/10/2015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24800" y="6416675"/>
            <a:ext cx="762000" cy="365125"/>
          </a:xfrm>
        </p:spPr>
        <p:txBody>
          <a:bodyPr/>
          <a:lstStyle/>
          <a:p>
            <a:fld id="{951EC657-05AE-4539-93E6-3F049F4207F3}"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0AA50FE-748D-4D7D-873B-56F3423E46CA}" type="datetimeFigureOut">
              <a:rPr lang="en-GB" smtClean="0"/>
              <a:t>28/10/2015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1EC657-05AE-4539-93E6-3F049F4207F3}"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0AA50FE-748D-4D7D-873B-56F3423E46CA}" type="datetimeFigureOut">
              <a:rPr lang="en-GB" smtClean="0"/>
              <a:t>28/10/2015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1EC657-05AE-4539-93E6-3F049F4207F3}"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0AA50FE-748D-4D7D-873B-56F3423E46CA}" type="datetimeFigureOut">
              <a:rPr lang="en-GB" smtClean="0"/>
              <a:t>28/10/2015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1EC657-05AE-4539-93E6-3F049F4207F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AA50FE-748D-4D7D-873B-56F3423E46CA}" type="datetimeFigureOut">
              <a:rPr lang="en-GB" smtClean="0"/>
              <a:t>28/10/2015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1EC657-05AE-4539-93E6-3F049F4207F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0AA50FE-748D-4D7D-873B-56F3423E46CA}" type="datetimeFigureOut">
              <a:rPr lang="en-GB" smtClean="0"/>
              <a:t>28/10/2015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1EC657-05AE-4539-93E6-3F049F4207F3}"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0AA50FE-748D-4D7D-873B-56F3423E46CA}" type="datetimeFigureOut">
              <a:rPr lang="en-GB" smtClean="0"/>
              <a:t>28/10/2015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1EC657-05AE-4539-93E6-3F049F4207F3}"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0AA50FE-748D-4D7D-873B-56F3423E46CA}" type="datetimeFigureOut">
              <a:rPr lang="en-GB" smtClean="0"/>
              <a:t>28/10/2015</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51EC657-05AE-4539-93E6-3F049F4207F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9550" y="2543316"/>
            <a:ext cx="8046177" cy="1077218"/>
          </a:xfrm>
          <a:prstGeom prst="rect">
            <a:avLst/>
          </a:prstGeom>
          <a:noFill/>
        </p:spPr>
        <p:txBody>
          <a:bodyPr wrap="none" rtlCol="0">
            <a:spAutoFit/>
          </a:bodyPr>
          <a:lstStyle/>
          <a:p>
            <a:pPr algn="ctr"/>
            <a:r>
              <a:rPr lang="en-GB" sz="3200" dirty="0">
                <a:uFill>
                  <a:solidFill>
                    <a:srgbClr val="FF0000"/>
                  </a:solidFill>
                </a:uFill>
                <a:latin typeface="Arial Black" panose="020B0A04020102020204" pitchFamily="34" charset="0"/>
              </a:rPr>
              <a:t>'[N]</a:t>
            </a:r>
            <a:r>
              <a:rPr lang="en-GB" sz="3200" dirty="0" err="1">
                <a:uFill>
                  <a:solidFill>
                    <a:srgbClr val="FF0000"/>
                  </a:solidFill>
                </a:uFill>
                <a:latin typeface="Arial Black" panose="020B0A04020102020204" pitchFamily="34" charset="0"/>
              </a:rPr>
              <a:t>othing</a:t>
            </a:r>
            <a:r>
              <a:rPr lang="en-GB" sz="3200" dirty="0">
                <a:uFill>
                  <a:solidFill>
                    <a:srgbClr val="FF0000"/>
                  </a:solidFill>
                </a:uFill>
                <a:latin typeface="Arial Black" panose="020B0A04020102020204" pitchFamily="34" charset="0"/>
              </a:rPr>
              <a:t> like the rest of Holland': </a:t>
            </a:r>
            <a:endParaRPr lang="en-GB" sz="3200" dirty="0" smtClean="0">
              <a:uFill>
                <a:solidFill>
                  <a:srgbClr val="FF0000"/>
                </a:solidFill>
              </a:uFill>
              <a:latin typeface="Arial Black" panose="020B0A04020102020204" pitchFamily="34" charset="0"/>
            </a:endParaRPr>
          </a:p>
          <a:p>
            <a:pPr algn="ctr"/>
            <a:r>
              <a:rPr lang="en-GB" sz="3200" dirty="0" smtClean="0">
                <a:uFill>
                  <a:solidFill>
                    <a:srgbClr val="FF0000"/>
                  </a:solidFill>
                </a:uFill>
                <a:latin typeface="Arial Black" panose="020B0A04020102020204" pitchFamily="34" charset="0"/>
              </a:rPr>
              <a:t>punk </a:t>
            </a:r>
            <a:r>
              <a:rPr lang="en-GB" sz="3200" dirty="0">
                <a:uFill>
                  <a:solidFill>
                    <a:srgbClr val="FF0000"/>
                  </a:solidFill>
                </a:uFill>
                <a:latin typeface="Arial Black" panose="020B0A04020102020204" pitchFamily="34" charset="0"/>
              </a:rPr>
              <a:t>in </a:t>
            </a:r>
            <a:r>
              <a:rPr lang="en-GB" sz="3200" dirty="0" smtClean="0">
                <a:uFill>
                  <a:solidFill>
                    <a:srgbClr val="FF0000"/>
                  </a:solidFill>
                </a:uFill>
                <a:latin typeface="Arial Black" panose="020B0A04020102020204" pitchFamily="34" charset="0"/>
              </a:rPr>
              <a:t>Groningen</a:t>
            </a:r>
            <a:endParaRPr lang="en-GB" sz="3200" dirty="0">
              <a:uFill>
                <a:solidFill>
                  <a:srgbClr val="FF0000"/>
                </a:solidFill>
              </a:uFill>
              <a:latin typeface="Arial Black" panose="020B0A04020102020204" pitchFamily="34" charset="0"/>
            </a:endParaRPr>
          </a:p>
        </p:txBody>
      </p:sp>
      <p:sp>
        <p:nvSpPr>
          <p:cNvPr id="6" name="TextBox 5"/>
          <p:cNvSpPr txBox="1"/>
          <p:nvPr/>
        </p:nvSpPr>
        <p:spPr>
          <a:xfrm>
            <a:off x="3082683" y="5226249"/>
            <a:ext cx="2959913" cy="646331"/>
          </a:xfrm>
          <a:prstGeom prst="rect">
            <a:avLst/>
          </a:prstGeom>
          <a:noFill/>
        </p:spPr>
        <p:txBody>
          <a:bodyPr wrap="none" rtlCol="0">
            <a:spAutoFit/>
          </a:bodyPr>
          <a:lstStyle/>
          <a:p>
            <a:r>
              <a:rPr lang="en-GB" dirty="0" smtClean="0">
                <a:latin typeface="Arial Black" panose="020B0A04020102020204" pitchFamily="34" charset="0"/>
              </a:rPr>
              <a:t>By Dr Kirsty Lohman</a:t>
            </a:r>
          </a:p>
          <a:p>
            <a:r>
              <a:rPr lang="en-GB" dirty="0" smtClean="0">
                <a:latin typeface="Arial Black" panose="020B0A04020102020204" pitchFamily="34" charset="0"/>
              </a:rPr>
              <a:t>University of Warwick</a:t>
            </a:r>
            <a:endParaRPr lang="en-GB" dirty="0">
              <a:latin typeface="Arial Black" panose="020B0A0402010202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23604" y="5893362"/>
            <a:ext cx="1762125" cy="419100"/>
          </a:xfrm>
          <a:prstGeom prst="rect">
            <a:avLst/>
          </a:prstGeom>
        </p:spPr>
      </p:pic>
      <p:sp>
        <p:nvSpPr>
          <p:cNvPr id="8" name="Rectangle 7"/>
          <p:cNvSpPr/>
          <p:nvPr/>
        </p:nvSpPr>
        <p:spPr>
          <a:xfrm>
            <a:off x="179512" y="172328"/>
            <a:ext cx="8712968" cy="6497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90210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4871" y="764704"/>
            <a:ext cx="7687747" cy="584775"/>
          </a:xfrm>
          <a:prstGeom prst="rect">
            <a:avLst/>
          </a:prstGeom>
          <a:noFill/>
        </p:spPr>
        <p:txBody>
          <a:bodyPr wrap="none" rtlCol="0">
            <a:spAutoFit/>
          </a:bodyPr>
          <a:lstStyle/>
          <a:p>
            <a:pPr algn="ctr"/>
            <a:r>
              <a:rPr lang="en-GB" sz="3200" dirty="0" smtClean="0">
                <a:uFill>
                  <a:solidFill>
                    <a:srgbClr val="FF0000"/>
                  </a:solidFill>
                </a:uFill>
                <a:latin typeface="Arial Black" panose="020B0A04020102020204" pitchFamily="34" charset="0"/>
              </a:rPr>
              <a:t>Punk Connectedness and Touring</a:t>
            </a:r>
            <a:endParaRPr lang="en-GB" sz="3200" dirty="0">
              <a:uFill>
                <a:solidFill>
                  <a:srgbClr val="FF0000"/>
                </a:solidFill>
              </a:uFill>
              <a:latin typeface="Arial Black" panose="020B0A04020102020204" pitchFamily="34" charset="0"/>
            </a:endParaRPr>
          </a:p>
        </p:txBody>
      </p:sp>
      <p:sp>
        <p:nvSpPr>
          <p:cNvPr id="3" name="TextBox 2"/>
          <p:cNvSpPr txBox="1"/>
          <p:nvPr/>
        </p:nvSpPr>
        <p:spPr>
          <a:xfrm>
            <a:off x="667950" y="1916832"/>
            <a:ext cx="7901585" cy="4801314"/>
          </a:xfrm>
          <a:prstGeom prst="rect">
            <a:avLst/>
          </a:prstGeom>
          <a:noFill/>
        </p:spPr>
        <p:txBody>
          <a:bodyPr wrap="square" rtlCol="0">
            <a:spAutoFit/>
          </a:bodyPr>
          <a:lstStyle/>
          <a:p>
            <a:r>
              <a:rPr lang="en-GB" b="1" dirty="0" smtClean="0"/>
              <a:t>‘If </a:t>
            </a:r>
            <a:r>
              <a:rPr lang="en-GB" b="1" dirty="0"/>
              <a:t>I travel further it’s usually if I’m playing myself</a:t>
            </a:r>
            <a:r>
              <a:rPr lang="en-GB" b="1" dirty="0" smtClean="0"/>
              <a:t>’(</a:t>
            </a:r>
            <a:r>
              <a:rPr lang="en-GB" b="1" dirty="0" err="1" smtClean="0"/>
              <a:t>Jolanda</a:t>
            </a:r>
            <a:r>
              <a:rPr lang="en-GB" b="1" dirty="0" smtClean="0"/>
              <a:t>).</a:t>
            </a:r>
            <a:endParaRPr lang="en-GB" b="1" dirty="0"/>
          </a:p>
          <a:p>
            <a:endParaRPr lang="en-GB" b="1" dirty="0" smtClean="0"/>
          </a:p>
          <a:p>
            <a:r>
              <a:rPr lang="en-GB" b="1" dirty="0" smtClean="0"/>
              <a:t>‘</a:t>
            </a:r>
            <a:r>
              <a:rPr lang="en-GB" b="1" dirty="0"/>
              <a:t>Holland is too small [to do shows every weekend</a:t>
            </a:r>
            <a:r>
              <a:rPr lang="en-GB" b="1" dirty="0" smtClean="0"/>
              <a:t>]’ </a:t>
            </a:r>
            <a:r>
              <a:rPr lang="en-GB" b="1" dirty="0"/>
              <a:t>(Theo). </a:t>
            </a:r>
            <a:endParaRPr lang="en-GB" b="1" dirty="0" smtClean="0"/>
          </a:p>
          <a:p>
            <a:endParaRPr lang="en-GB" b="1" dirty="0"/>
          </a:p>
          <a:p>
            <a:r>
              <a:rPr lang="en-GB" b="1" dirty="0" smtClean="0"/>
              <a:t>‘After </a:t>
            </a:r>
            <a:r>
              <a:rPr lang="en-GB" b="1" dirty="0"/>
              <a:t>the first demo we started playing outside of our own town. And then after our first album we started playing all over the country and eventually we went to other countries</a:t>
            </a:r>
            <a:r>
              <a:rPr lang="en-GB" b="1" dirty="0" smtClean="0"/>
              <a:t>’ - </a:t>
            </a:r>
            <a:r>
              <a:rPr lang="en-GB" b="1" dirty="0"/>
              <a:t>‘our first gig abroad was in Belgium in Oostende and we really did a lot of gigs in Belgium</a:t>
            </a:r>
            <a:r>
              <a:rPr lang="en-GB" b="1" dirty="0" smtClean="0"/>
              <a:t>’- </a:t>
            </a:r>
            <a:r>
              <a:rPr lang="en-GB" b="1" dirty="0"/>
              <a:t>‘we went to England, well we had some shows in France, […] But we also went to Germany, Austria, Slovenia, Italy, Switzerland, Hungary, Poland, Romania [for] one gig, Slovakia, Norway and Sweden</a:t>
            </a:r>
            <a:r>
              <a:rPr lang="en-GB" b="1" dirty="0" smtClean="0"/>
              <a:t>’ (Larry). </a:t>
            </a:r>
          </a:p>
          <a:p>
            <a:endParaRPr lang="en-GB" b="1" dirty="0"/>
          </a:p>
          <a:p>
            <a:r>
              <a:rPr lang="en-GB" b="1" dirty="0" smtClean="0"/>
              <a:t>- Reciprocity and relationships in touring networks.</a:t>
            </a:r>
            <a:endParaRPr lang="en-GB" b="1" dirty="0"/>
          </a:p>
        </p:txBody>
      </p:sp>
      <p:sp>
        <p:nvSpPr>
          <p:cNvPr id="4" name="Rectangle 3"/>
          <p:cNvSpPr/>
          <p:nvPr/>
        </p:nvSpPr>
        <p:spPr>
          <a:xfrm>
            <a:off x="179512" y="172328"/>
            <a:ext cx="8712968" cy="6497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207395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09415" y="764704"/>
            <a:ext cx="5618654" cy="584775"/>
          </a:xfrm>
          <a:prstGeom prst="rect">
            <a:avLst/>
          </a:prstGeom>
          <a:noFill/>
        </p:spPr>
        <p:txBody>
          <a:bodyPr wrap="none" rtlCol="0">
            <a:spAutoFit/>
          </a:bodyPr>
          <a:lstStyle/>
          <a:p>
            <a:pPr algn="ctr"/>
            <a:r>
              <a:rPr lang="en-GB" sz="3200" dirty="0" smtClean="0">
                <a:uFill>
                  <a:solidFill>
                    <a:srgbClr val="FF0000"/>
                  </a:solidFill>
                </a:uFill>
                <a:latin typeface="Arial Black" panose="020B0A04020102020204" pitchFamily="34" charset="0"/>
              </a:rPr>
              <a:t>Groningen and Germany</a:t>
            </a:r>
            <a:endParaRPr lang="en-GB" sz="3200" dirty="0">
              <a:uFill>
                <a:solidFill>
                  <a:srgbClr val="FF0000"/>
                </a:solidFill>
              </a:uFill>
              <a:latin typeface="Arial Black" panose="020B0A04020102020204" pitchFamily="34" charset="0"/>
            </a:endParaRPr>
          </a:p>
        </p:txBody>
      </p:sp>
      <p:sp>
        <p:nvSpPr>
          <p:cNvPr id="3" name="TextBox 2"/>
          <p:cNvSpPr txBox="1"/>
          <p:nvPr/>
        </p:nvSpPr>
        <p:spPr>
          <a:xfrm>
            <a:off x="478282" y="2309308"/>
            <a:ext cx="8280920" cy="2585323"/>
          </a:xfrm>
          <a:prstGeom prst="rect">
            <a:avLst/>
          </a:prstGeom>
          <a:noFill/>
        </p:spPr>
        <p:txBody>
          <a:bodyPr wrap="square" rtlCol="0">
            <a:spAutoFit/>
          </a:bodyPr>
          <a:lstStyle/>
          <a:p>
            <a:r>
              <a:rPr lang="en-GB" b="1" dirty="0" smtClean="0"/>
              <a:t>‘You </a:t>
            </a:r>
            <a:r>
              <a:rPr lang="en-GB" b="1" dirty="0"/>
              <a:t>can compare [Groningen] a lot more with I suppose the German punk scene, which is not that weird because we’re more or less on the border. When the first big city in Germany is Oldenburg, which is a lot closer than the first big city in Holland, you know, </a:t>
            </a:r>
            <a:r>
              <a:rPr lang="en-GB" b="1" dirty="0" smtClean="0"/>
              <a:t>so... </a:t>
            </a:r>
            <a:r>
              <a:rPr lang="en-GB" b="1" dirty="0"/>
              <a:t>We’ve always – we’re a bit more international – none of our bands played a lot in Holland either, we always went over the border straight </a:t>
            </a:r>
            <a:r>
              <a:rPr lang="en-GB" b="1" dirty="0" smtClean="0"/>
              <a:t>away’ </a:t>
            </a:r>
            <a:r>
              <a:rPr lang="en-GB" b="1" dirty="0"/>
              <a:t>(Bram).</a:t>
            </a:r>
          </a:p>
          <a:p>
            <a:endParaRPr lang="en-GB" dirty="0"/>
          </a:p>
        </p:txBody>
      </p:sp>
      <p:sp>
        <p:nvSpPr>
          <p:cNvPr id="4" name="Rectangle 3"/>
          <p:cNvSpPr/>
          <p:nvPr/>
        </p:nvSpPr>
        <p:spPr>
          <a:xfrm>
            <a:off x="179512" y="172328"/>
            <a:ext cx="8712968" cy="6497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731504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6268" y="764704"/>
            <a:ext cx="7804957" cy="584775"/>
          </a:xfrm>
          <a:prstGeom prst="rect">
            <a:avLst/>
          </a:prstGeom>
          <a:noFill/>
        </p:spPr>
        <p:txBody>
          <a:bodyPr wrap="none" rtlCol="0">
            <a:spAutoFit/>
          </a:bodyPr>
          <a:lstStyle/>
          <a:p>
            <a:pPr algn="ctr"/>
            <a:r>
              <a:rPr lang="en-GB" sz="3200" dirty="0" smtClean="0">
                <a:uFill>
                  <a:solidFill>
                    <a:srgbClr val="FF0000"/>
                  </a:solidFill>
                </a:uFill>
                <a:latin typeface="Arial Black" panose="020B0A04020102020204" pitchFamily="34" charset="0"/>
              </a:rPr>
              <a:t>Groningen and the United States</a:t>
            </a:r>
            <a:endParaRPr lang="en-GB" sz="3200" dirty="0">
              <a:uFill>
                <a:solidFill>
                  <a:srgbClr val="FF0000"/>
                </a:solidFill>
              </a:uFill>
              <a:latin typeface="Arial Black" panose="020B0A04020102020204" pitchFamily="34" charset="0"/>
            </a:endParaRPr>
          </a:p>
        </p:txBody>
      </p:sp>
      <p:sp>
        <p:nvSpPr>
          <p:cNvPr id="3" name="TextBox 2"/>
          <p:cNvSpPr txBox="1"/>
          <p:nvPr/>
        </p:nvSpPr>
        <p:spPr>
          <a:xfrm>
            <a:off x="586295" y="2348879"/>
            <a:ext cx="8064896" cy="3139321"/>
          </a:xfrm>
          <a:prstGeom prst="rect">
            <a:avLst/>
          </a:prstGeom>
          <a:noFill/>
        </p:spPr>
        <p:txBody>
          <a:bodyPr wrap="square" rtlCol="0">
            <a:spAutoFit/>
          </a:bodyPr>
          <a:lstStyle/>
          <a:p>
            <a:r>
              <a:rPr lang="en-GB" b="1" dirty="0" smtClean="0"/>
              <a:t>Andre, Nijmegen: ‘America </a:t>
            </a:r>
            <a:r>
              <a:rPr lang="en-GB" b="1" dirty="0"/>
              <a:t>is really hard to go to for a tour</a:t>
            </a:r>
            <a:r>
              <a:rPr lang="en-GB" b="1" dirty="0" smtClean="0"/>
              <a:t>’.</a:t>
            </a:r>
          </a:p>
          <a:p>
            <a:endParaRPr lang="en-GB" b="1" dirty="0"/>
          </a:p>
          <a:p>
            <a:r>
              <a:rPr lang="en-GB" b="1" dirty="0" err="1" smtClean="0"/>
              <a:t>Jolanda</a:t>
            </a:r>
            <a:r>
              <a:rPr lang="en-GB" b="1" dirty="0" smtClean="0"/>
              <a:t>, Groningen: ‘</a:t>
            </a:r>
            <a:r>
              <a:rPr lang="en-GB" b="1" dirty="0"/>
              <a:t>there are very many bands who go on tour to America really quickly</a:t>
            </a:r>
            <a:r>
              <a:rPr lang="en-GB" b="1" dirty="0" smtClean="0"/>
              <a:t>’.</a:t>
            </a:r>
          </a:p>
          <a:p>
            <a:endParaRPr lang="en-GB" b="1" dirty="0" smtClean="0"/>
          </a:p>
          <a:p>
            <a:endParaRPr lang="en-GB" b="1" dirty="0"/>
          </a:p>
          <a:p>
            <a:endParaRPr lang="en-GB" b="1" dirty="0"/>
          </a:p>
          <a:p>
            <a:pPr marL="285750" indent="-285750">
              <a:buFontTx/>
              <a:buChar char="-"/>
            </a:pPr>
            <a:r>
              <a:rPr lang="en-GB" b="1" dirty="0" smtClean="0"/>
              <a:t>The Dead Moon - Café Vera connection.</a:t>
            </a:r>
          </a:p>
          <a:p>
            <a:pPr marL="285750" indent="-285750">
              <a:buFontTx/>
              <a:buChar char="-"/>
            </a:pPr>
            <a:r>
              <a:rPr lang="en-GB" b="1" dirty="0" smtClean="0"/>
              <a:t>Portland’s ‘punk hearted’ ‘rock </a:t>
            </a:r>
            <a:r>
              <a:rPr lang="en-GB" b="1" dirty="0"/>
              <a:t>and </a:t>
            </a:r>
            <a:r>
              <a:rPr lang="en-GB" b="1" dirty="0" smtClean="0"/>
              <a:t>roll’ scene </a:t>
            </a:r>
            <a:r>
              <a:rPr lang="en-GB" b="1" dirty="0" smtClean="0"/>
              <a:t>(</a:t>
            </a:r>
            <a:r>
              <a:rPr lang="en-GB" b="1" dirty="0" err="1" smtClean="0"/>
              <a:t>Jaap</a:t>
            </a:r>
            <a:r>
              <a:rPr lang="en-GB" b="1" dirty="0" smtClean="0"/>
              <a:t>) </a:t>
            </a:r>
            <a:r>
              <a:rPr lang="en-GB" b="1" dirty="0" smtClean="0"/>
              <a:t>influences Groningen’s punk.</a:t>
            </a:r>
            <a:endParaRPr lang="en-GB" b="1" dirty="0"/>
          </a:p>
        </p:txBody>
      </p:sp>
      <p:sp>
        <p:nvSpPr>
          <p:cNvPr id="4" name="Rectangle 3"/>
          <p:cNvSpPr/>
          <p:nvPr/>
        </p:nvSpPr>
        <p:spPr>
          <a:xfrm>
            <a:off x="179512" y="172328"/>
            <a:ext cx="8712968" cy="6497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60415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88599" y="764704"/>
            <a:ext cx="2660280" cy="584775"/>
          </a:xfrm>
          <a:prstGeom prst="rect">
            <a:avLst/>
          </a:prstGeom>
          <a:noFill/>
        </p:spPr>
        <p:txBody>
          <a:bodyPr wrap="none" rtlCol="0">
            <a:spAutoFit/>
          </a:bodyPr>
          <a:lstStyle/>
          <a:p>
            <a:pPr algn="ctr"/>
            <a:r>
              <a:rPr lang="en-GB" sz="3200" dirty="0" smtClean="0">
                <a:uFill>
                  <a:solidFill>
                    <a:srgbClr val="FF0000"/>
                  </a:solidFill>
                </a:uFill>
                <a:latin typeface="Arial Black" panose="020B0A04020102020204" pitchFamily="34" charset="0"/>
              </a:rPr>
              <a:t>Conclusion</a:t>
            </a:r>
            <a:endParaRPr lang="en-GB" sz="3200" dirty="0">
              <a:uFill>
                <a:solidFill>
                  <a:srgbClr val="FF0000"/>
                </a:solidFill>
              </a:uFill>
              <a:latin typeface="Arial Black" panose="020B0A04020102020204" pitchFamily="34" charset="0"/>
            </a:endParaRPr>
          </a:p>
        </p:txBody>
      </p:sp>
      <p:sp>
        <p:nvSpPr>
          <p:cNvPr id="3" name="TextBox 2"/>
          <p:cNvSpPr txBox="1"/>
          <p:nvPr/>
        </p:nvSpPr>
        <p:spPr>
          <a:xfrm>
            <a:off x="766311" y="2204864"/>
            <a:ext cx="7704856" cy="3139321"/>
          </a:xfrm>
          <a:prstGeom prst="rect">
            <a:avLst/>
          </a:prstGeom>
          <a:noFill/>
        </p:spPr>
        <p:txBody>
          <a:bodyPr wrap="square" rtlCol="0">
            <a:spAutoFit/>
          </a:bodyPr>
          <a:lstStyle/>
          <a:p>
            <a:pPr marL="285750" indent="-285750">
              <a:buFontTx/>
              <a:buChar char="-"/>
            </a:pPr>
            <a:r>
              <a:rPr lang="en-GB" b="1" dirty="0" smtClean="0"/>
              <a:t>The shift to focusing on subcultures in a globalised world.</a:t>
            </a:r>
          </a:p>
          <a:p>
            <a:r>
              <a:rPr lang="en-GB" b="1" dirty="0" smtClean="0"/>
              <a:t> 	- ‘</a:t>
            </a:r>
            <a:r>
              <a:rPr lang="en-GB" b="1" dirty="0" err="1" smtClean="0"/>
              <a:t>Translocal</a:t>
            </a:r>
            <a:r>
              <a:rPr lang="en-GB" b="1" dirty="0" smtClean="0"/>
              <a:t>’ subcultures (Hodkinson, 2002).</a:t>
            </a:r>
          </a:p>
          <a:p>
            <a:endParaRPr lang="en-GB" b="1" dirty="0"/>
          </a:p>
          <a:p>
            <a:endParaRPr lang="en-GB" b="1" dirty="0" smtClean="0"/>
          </a:p>
          <a:p>
            <a:pPr marL="285750" indent="-285750">
              <a:buFontTx/>
              <a:buChar char="-"/>
            </a:pPr>
            <a:r>
              <a:rPr lang="en-GB" b="1" dirty="0" smtClean="0"/>
              <a:t>The unequal opportunities that globalisation brings (Massey, 1993).</a:t>
            </a:r>
          </a:p>
          <a:p>
            <a:pPr marL="285750" indent="-285750">
              <a:buFontTx/>
              <a:buChar char="-"/>
            </a:pPr>
            <a:endParaRPr lang="en-GB" b="1" dirty="0"/>
          </a:p>
          <a:p>
            <a:pPr marL="285750" indent="-285750">
              <a:buFontTx/>
              <a:buChar char="-"/>
            </a:pPr>
            <a:r>
              <a:rPr lang="en-GB" b="1" dirty="0" smtClean="0"/>
              <a:t>We must remember to focus on the </a:t>
            </a:r>
            <a:r>
              <a:rPr lang="en-GB" b="1" dirty="0"/>
              <a:t>very different local contexts that all contribute to the multi-faceted global punk </a:t>
            </a:r>
            <a:r>
              <a:rPr lang="en-GB" b="1" dirty="0" smtClean="0"/>
              <a:t>scene.</a:t>
            </a:r>
            <a:endParaRPr lang="en-GB" b="1" dirty="0"/>
          </a:p>
        </p:txBody>
      </p:sp>
      <p:sp>
        <p:nvSpPr>
          <p:cNvPr id="4" name="TextBox 3"/>
          <p:cNvSpPr txBox="1"/>
          <p:nvPr/>
        </p:nvSpPr>
        <p:spPr>
          <a:xfrm>
            <a:off x="5320589" y="6016264"/>
            <a:ext cx="3493264" cy="369332"/>
          </a:xfrm>
          <a:prstGeom prst="rect">
            <a:avLst/>
          </a:prstGeom>
          <a:noFill/>
        </p:spPr>
        <p:txBody>
          <a:bodyPr wrap="none" rtlCol="0">
            <a:spAutoFit/>
          </a:bodyPr>
          <a:lstStyle/>
          <a:p>
            <a:r>
              <a:rPr lang="en-GB" dirty="0" smtClean="0"/>
              <a:t>Thank you for listening!</a:t>
            </a:r>
            <a:endParaRPr lang="en-GB" dirty="0"/>
          </a:p>
        </p:txBody>
      </p:sp>
      <p:sp>
        <p:nvSpPr>
          <p:cNvPr id="5" name="Rectangle 4"/>
          <p:cNvSpPr/>
          <p:nvPr/>
        </p:nvSpPr>
        <p:spPr>
          <a:xfrm>
            <a:off x="179512" y="172328"/>
            <a:ext cx="8712968" cy="6497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74535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28203" y="570204"/>
            <a:ext cx="5388463" cy="584775"/>
          </a:xfrm>
          <a:prstGeom prst="rect">
            <a:avLst/>
          </a:prstGeom>
          <a:noFill/>
        </p:spPr>
        <p:txBody>
          <a:bodyPr wrap="none" rtlCol="0">
            <a:spAutoFit/>
          </a:bodyPr>
          <a:lstStyle/>
          <a:p>
            <a:pPr algn="ctr"/>
            <a:r>
              <a:rPr lang="en-GB" sz="3200" dirty="0" smtClean="0">
                <a:uFill>
                  <a:solidFill>
                    <a:srgbClr val="FF0000"/>
                  </a:solidFill>
                </a:uFill>
                <a:latin typeface="Arial Black" panose="020B0A04020102020204" pitchFamily="34" charset="0"/>
              </a:rPr>
              <a:t>Format of Presentation</a:t>
            </a:r>
            <a:endParaRPr lang="en-GB" sz="3200" dirty="0">
              <a:uFill>
                <a:solidFill>
                  <a:srgbClr val="FF0000"/>
                </a:solidFill>
              </a:uFill>
              <a:latin typeface="Arial Black" panose="020B0A04020102020204" pitchFamily="34" charset="0"/>
            </a:endParaRPr>
          </a:p>
        </p:txBody>
      </p:sp>
      <p:sp>
        <p:nvSpPr>
          <p:cNvPr id="8" name="TextBox 7"/>
          <p:cNvSpPr txBox="1"/>
          <p:nvPr/>
        </p:nvSpPr>
        <p:spPr>
          <a:xfrm>
            <a:off x="755576" y="1558713"/>
            <a:ext cx="7920880" cy="5355312"/>
          </a:xfrm>
          <a:prstGeom prst="rect">
            <a:avLst/>
          </a:prstGeom>
          <a:noFill/>
        </p:spPr>
        <p:txBody>
          <a:bodyPr wrap="square" rtlCol="0">
            <a:spAutoFit/>
          </a:bodyPr>
          <a:lstStyle/>
          <a:p>
            <a:r>
              <a:rPr lang="en-GB" b="1" dirty="0" smtClean="0"/>
              <a:t>Project information</a:t>
            </a:r>
          </a:p>
          <a:p>
            <a:endParaRPr lang="en-GB" b="1" dirty="0" smtClean="0"/>
          </a:p>
          <a:p>
            <a:r>
              <a:rPr lang="en-GB" b="1" dirty="0" smtClean="0"/>
              <a:t>Groningen</a:t>
            </a:r>
          </a:p>
          <a:p>
            <a:endParaRPr lang="en-GB" b="1" dirty="0" smtClean="0"/>
          </a:p>
          <a:p>
            <a:r>
              <a:rPr lang="en-GB" b="1" dirty="0" smtClean="0"/>
              <a:t>Locality and Identity</a:t>
            </a:r>
          </a:p>
          <a:p>
            <a:pPr marL="285750" indent="-285750">
              <a:buFontTx/>
              <a:buChar char="-"/>
            </a:pPr>
            <a:r>
              <a:rPr lang="en-GB" b="1" dirty="0" smtClean="0"/>
              <a:t>Groningen’s Squatting history</a:t>
            </a:r>
          </a:p>
          <a:p>
            <a:pPr marL="285750" indent="-285750">
              <a:buFontTx/>
              <a:buChar char="-"/>
            </a:pPr>
            <a:r>
              <a:rPr lang="en-GB" b="1" dirty="0" smtClean="0"/>
              <a:t>Unity between subcultures</a:t>
            </a:r>
          </a:p>
          <a:p>
            <a:pPr marL="285750" indent="-285750">
              <a:buFontTx/>
              <a:buChar char="-"/>
            </a:pPr>
            <a:r>
              <a:rPr lang="en-GB" b="1" dirty="0" smtClean="0"/>
              <a:t>Supporting and building the local scene</a:t>
            </a:r>
          </a:p>
          <a:p>
            <a:pPr marL="285750" indent="-285750">
              <a:buFontTx/>
              <a:buChar char="-"/>
            </a:pPr>
            <a:r>
              <a:rPr lang="en-GB" b="1" dirty="0" smtClean="0"/>
              <a:t>Nostalgia</a:t>
            </a:r>
          </a:p>
          <a:p>
            <a:endParaRPr lang="en-GB" b="1" dirty="0" smtClean="0"/>
          </a:p>
          <a:p>
            <a:r>
              <a:rPr lang="en-GB" b="1" dirty="0" smtClean="0"/>
              <a:t>Punk connectedness and Touring</a:t>
            </a:r>
          </a:p>
          <a:p>
            <a:r>
              <a:rPr lang="en-GB" b="1" dirty="0" smtClean="0"/>
              <a:t>- Groningen and Germany</a:t>
            </a:r>
          </a:p>
          <a:p>
            <a:r>
              <a:rPr lang="en-GB" b="1" dirty="0" smtClean="0"/>
              <a:t>- Groningen and America</a:t>
            </a:r>
          </a:p>
          <a:p>
            <a:endParaRPr lang="en-GB" b="1" dirty="0"/>
          </a:p>
          <a:p>
            <a:r>
              <a:rPr lang="en-GB" b="1" dirty="0" smtClean="0"/>
              <a:t>Conclusion</a:t>
            </a:r>
          </a:p>
          <a:p>
            <a:pPr marL="285750" indent="-285750">
              <a:buFontTx/>
              <a:buChar char="-"/>
            </a:pPr>
            <a:endParaRPr lang="en-GB" dirty="0" smtClean="0"/>
          </a:p>
          <a:p>
            <a:pPr marL="285750" indent="-285750">
              <a:buFontTx/>
              <a:buChar char="-"/>
            </a:pPr>
            <a:endParaRPr lang="en-GB" dirty="0" smtClean="0"/>
          </a:p>
          <a:p>
            <a:endParaRPr lang="en-GB" dirty="0" smtClean="0"/>
          </a:p>
          <a:p>
            <a:endParaRPr lang="en-GB" dirty="0"/>
          </a:p>
        </p:txBody>
      </p:sp>
      <p:sp>
        <p:nvSpPr>
          <p:cNvPr id="9" name="Rectangle 8"/>
          <p:cNvSpPr/>
          <p:nvPr/>
        </p:nvSpPr>
        <p:spPr>
          <a:xfrm>
            <a:off x="179512" y="172328"/>
            <a:ext cx="8712968" cy="6497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98508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39752" y="764704"/>
            <a:ext cx="4557914" cy="584775"/>
          </a:xfrm>
          <a:prstGeom prst="rect">
            <a:avLst/>
          </a:prstGeom>
          <a:noFill/>
        </p:spPr>
        <p:txBody>
          <a:bodyPr wrap="none" rtlCol="0">
            <a:spAutoFit/>
          </a:bodyPr>
          <a:lstStyle/>
          <a:p>
            <a:pPr algn="ctr"/>
            <a:r>
              <a:rPr lang="en-GB" sz="3200" dirty="0" smtClean="0">
                <a:uFill>
                  <a:solidFill>
                    <a:srgbClr val="FF0000"/>
                  </a:solidFill>
                </a:uFill>
                <a:latin typeface="Arial Black" panose="020B0A04020102020204" pitchFamily="34" charset="0"/>
              </a:rPr>
              <a:t>Project Information</a:t>
            </a:r>
            <a:endParaRPr lang="en-GB" sz="3200" dirty="0">
              <a:uFill>
                <a:solidFill>
                  <a:srgbClr val="FF0000"/>
                </a:solidFill>
              </a:uFill>
              <a:latin typeface="Arial Black" panose="020B0A04020102020204" pitchFamily="34" charset="0"/>
            </a:endParaRPr>
          </a:p>
        </p:txBody>
      </p:sp>
      <p:sp>
        <p:nvSpPr>
          <p:cNvPr id="3" name="TextBox 2"/>
          <p:cNvSpPr txBox="1"/>
          <p:nvPr/>
        </p:nvSpPr>
        <p:spPr>
          <a:xfrm>
            <a:off x="1010990" y="1968771"/>
            <a:ext cx="7215437" cy="3416320"/>
          </a:xfrm>
          <a:prstGeom prst="rect">
            <a:avLst/>
          </a:prstGeom>
          <a:noFill/>
        </p:spPr>
        <p:txBody>
          <a:bodyPr wrap="none" rtlCol="0">
            <a:spAutoFit/>
          </a:bodyPr>
          <a:lstStyle/>
          <a:p>
            <a:r>
              <a:rPr lang="en-GB" b="1" dirty="0" smtClean="0"/>
              <a:t>Ethnographic research project.</a:t>
            </a:r>
          </a:p>
          <a:p>
            <a:endParaRPr lang="en-GB" b="1" dirty="0"/>
          </a:p>
          <a:p>
            <a:r>
              <a:rPr lang="en-GB" b="1" dirty="0" smtClean="0"/>
              <a:t>Data collected between July 2010 and February 2011.</a:t>
            </a:r>
          </a:p>
          <a:p>
            <a:r>
              <a:rPr lang="en-GB" b="1" dirty="0" smtClean="0"/>
              <a:t>Data collected across </a:t>
            </a:r>
            <a:r>
              <a:rPr lang="en-GB" sz="1600" b="1" dirty="0" smtClean="0"/>
              <a:t>the</a:t>
            </a:r>
            <a:r>
              <a:rPr lang="en-GB" b="1" dirty="0" smtClean="0"/>
              <a:t> Netherlands.</a:t>
            </a:r>
          </a:p>
          <a:p>
            <a:endParaRPr lang="en-GB" b="1" dirty="0"/>
          </a:p>
          <a:p>
            <a:r>
              <a:rPr lang="en-GB" b="1" u="sng" dirty="0" smtClean="0"/>
              <a:t>Groningen</a:t>
            </a:r>
            <a:r>
              <a:rPr lang="en-GB" b="1" dirty="0" smtClean="0"/>
              <a:t> data set:</a:t>
            </a:r>
          </a:p>
          <a:p>
            <a:pPr marL="285750" indent="-285750">
              <a:buFontTx/>
              <a:buChar char="-"/>
            </a:pPr>
            <a:r>
              <a:rPr lang="en-GB" b="1" dirty="0" smtClean="0"/>
              <a:t>15 semi-structured interviews </a:t>
            </a:r>
          </a:p>
          <a:p>
            <a:pPr marL="285750" indent="-285750">
              <a:buFontTx/>
              <a:buChar char="-"/>
            </a:pPr>
            <a:r>
              <a:rPr lang="en-GB" b="1" dirty="0" smtClean="0"/>
              <a:t>Age range: 23-58</a:t>
            </a:r>
          </a:p>
          <a:p>
            <a:pPr marL="285750" indent="-285750">
              <a:buFontTx/>
              <a:buChar char="-"/>
            </a:pPr>
            <a:r>
              <a:rPr lang="en-GB" b="1" dirty="0" smtClean="0"/>
              <a:t>4 women, 11 men</a:t>
            </a:r>
          </a:p>
          <a:p>
            <a:endParaRPr lang="en-GB" b="1" dirty="0"/>
          </a:p>
          <a:p>
            <a:r>
              <a:rPr lang="en-GB" b="1" dirty="0" smtClean="0"/>
              <a:t>Pseudonyms used</a:t>
            </a:r>
          </a:p>
          <a:p>
            <a:endParaRPr lang="en-GB" b="1" dirty="0"/>
          </a:p>
        </p:txBody>
      </p:sp>
      <p:sp>
        <p:nvSpPr>
          <p:cNvPr id="4" name="TextBox 3"/>
          <p:cNvSpPr txBox="1"/>
          <p:nvPr/>
        </p:nvSpPr>
        <p:spPr>
          <a:xfrm>
            <a:off x="5013176" y="4483800"/>
            <a:ext cx="3768980" cy="1200329"/>
          </a:xfrm>
          <a:prstGeom prst="rect">
            <a:avLst/>
          </a:prstGeom>
          <a:noFill/>
          <a:ln w="25400">
            <a:solidFill>
              <a:srgbClr val="FF0000"/>
            </a:solidFill>
          </a:ln>
        </p:spPr>
        <p:txBody>
          <a:bodyPr wrap="none" rtlCol="0">
            <a:spAutoFit/>
          </a:bodyPr>
          <a:lstStyle/>
          <a:p>
            <a:r>
              <a:rPr lang="en-GB" b="1" dirty="0" smtClean="0"/>
              <a:t>Full Netherlands data set:</a:t>
            </a:r>
          </a:p>
          <a:p>
            <a:pPr marL="285750" indent="-285750">
              <a:buFontTx/>
              <a:buChar char="-"/>
            </a:pPr>
            <a:r>
              <a:rPr lang="en-GB" b="1" dirty="0" smtClean="0"/>
              <a:t>33 interviews</a:t>
            </a:r>
          </a:p>
          <a:p>
            <a:pPr marL="285750" indent="-285750">
              <a:buFontTx/>
              <a:buChar char="-"/>
            </a:pPr>
            <a:r>
              <a:rPr lang="en-GB" b="1" dirty="0" smtClean="0"/>
              <a:t>Age range: 21-65</a:t>
            </a:r>
          </a:p>
          <a:p>
            <a:pPr marL="285750" indent="-285750">
              <a:buFontTx/>
              <a:buChar char="-"/>
            </a:pPr>
            <a:r>
              <a:rPr lang="en-GB" b="1" dirty="0" smtClean="0"/>
              <a:t>5 women, 28 men</a:t>
            </a:r>
            <a:endParaRPr lang="en-GB" b="1" dirty="0" smtClean="0"/>
          </a:p>
        </p:txBody>
      </p:sp>
      <p:sp>
        <p:nvSpPr>
          <p:cNvPr id="5" name="Rectangle 4"/>
          <p:cNvSpPr/>
          <p:nvPr/>
        </p:nvSpPr>
        <p:spPr>
          <a:xfrm>
            <a:off x="179512" y="172328"/>
            <a:ext cx="8712968" cy="6497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56092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70516" y="764704"/>
            <a:ext cx="2496389" cy="584775"/>
          </a:xfrm>
          <a:prstGeom prst="rect">
            <a:avLst/>
          </a:prstGeom>
          <a:noFill/>
        </p:spPr>
        <p:txBody>
          <a:bodyPr wrap="none" rtlCol="0">
            <a:spAutoFit/>
          </a:bodyPr>
          <a:lstStyle/>
          <a:p>
            <a:pPr algn="ctr"/>
            <a:r>
              <a:rPr lang="en-GB" sz="3200" dirty="0" smtClean="0">
                <a:uFill>
                  <a:solidFill>
                    <a:srgbClr val="FF0000"/>
                  </a:solidFill>
                </a:uFill>
                <a:latin typeface="Arial Black" panose="020B0A04020102020204" pitchFamily="34" charset="0"/>
              </a:rPr>
              <a:t>Groningen</a:t>
            </a:r>
            <a:endParaRPr lang="en-GB" sz="3200" dirty="0">
              <a:uFill>
                <a:solidFill>
                  <a:srgbClr val="FF0000"/>
                </a:solidFill>
              </a:uFill>
              <a:latin typeface="Arial Black" panose="020B0A04020102020204" pitchFamily="34" charset="0"/>
            </a:endParaRPr>
          </a:p>
        </p:txBody>
      </p:sp>
      <p:sp>
        <p:nvSpPr>
          <p:cNvPr id="5" name="Rectangle 4"/>
          <p:cNvSpPr/>
          <p:nvPr/>
        </p:nvSpPr>
        <p:spPr>
          <a:xfrm>
            <a:off x="7061076" y="1743199"/>
            <a:ext cx="1944216" cy="923330"/>
          </a:xfrm>
          <a:prstGeom prst="rect">
            <a:avLst/>
          </a:prstGeom>
        </p:spPr>
        <p:txBody>
          <a:bodyPr wrap="square">
            <a:spAutoFit/>
          </a:bodyPr>
          <a:lstStyle/>
          <a:p>
            <a:r>
              <a:rPr lang="en-GB" b="1" dirty="0"/>
              <a:t>Groningen is </a:t>
            </a:r>
            <a:r>
              <a:rPr lang="en-GB" b="1" dirty="0" smtClean="0"/>
              <a:t>‘</a:t>
            </a:r>
            <a:r>
              <a:rPr lang="en-GB" b="1" dirty="0"/>
              <a:t>isolated’ (</a:t>
            </a:r>
            <a:r>
              <a:rPr lang="en-GB" b="1" dirty="0" err="1"/>
              <a:t>Kosta</a:t>
            </a:r>
            <a:r>
              <a:rPr lang="en-GB" b="1" dirty="0"/>
              <a:t>). </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78021" y="1728247"/>
            <a:ext cx="3281377" cy="3888432"/>
          </a:xfrm>
          <a:prstGeom prst="rect">
            <a:avLst/>
          </a:prstGeom>
        </p:spPr>
      </p:pic>
      <p:cxnSp>
        <p:nvCxnSpPr>
          <p:cNvPr id="8" name="Straight Arrow Connector 7"/>
          <p:cNvCxnSpPr/>
          <p:nvPr/>
        </p:nvCxnSpPr>
        <p:spPr>
          <a:xfrm flipH="1">
            <a:off x="5724128" y="2132856"/>
            <a:ext cx="1224136" cy="72008"/>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60991" y="5720805"/>
            <a:ext cx="7766870" cy="923330"/>
          </a:xfrm>
          <a:prstGeom prst="rect">
            <a:avLst/>
          </a:prstGeom>
          <a:noFill/>
        </p:spPr>
        <p:txBody>
          <a:bodyPr wrap="none" rtlCol="0">
            <a:spAutoFit/>
          </a:bodyPr>
          <a:lstStyle/>
          <a:p>
            <a:r>
              <a:rPr lang="en-GB" b="1" dirty="0" smtClean="0"/>
              <a:t>Sander (Amsterdam) will travel </a:t>
            </a:r>
            <a:r>
              <a:rPr lang="en-GB" b="1" dirty="0"/>
              <a:t>to ‘Nijmegen, Utrecht, </a:t>
            </a:r>
            <a:r>
              <a:rPr lang="en-GB" b="1" dirty="0" smtClean="0"/>
              <a:t/>
            </a:r>
            <a:br>
              <a:rPr lang="en-GB" b="1" dirty="0" smtClean="0"/>
            </a:br>
            <a:r>
              <a:rPr lang="en-GB" b="1" dirty="0" smtClean="0"/>
              <a:t>Tilburg</a:t>
            </a:r>
            <a:r>
              <a:rPr lang="en-GB" b="1" dirty="0"/>
              <a:t>; </a:t>
            </a:r>
            <a:r>
              <a:rPr lang="en-GB" b="1" dirty="0" smtClean="0"/>
              <a:t>if </a:t>
            </a:r>
            <a:r>
              <a:rPr lang="en-GB" b="1" dirty="0"/>
              <a:t>there’s a cool band then we’ll hop in </a:t>
            </a:r>
            <a:r>
              <a:rPr lang="en-GB" b="1" dirty="0" smtClean="0"/>
              <a:t/>
            </a:r>
            <a:br>
              <a:rPr lang="en-GB" b="1" dirty="0" smtClean="0"/>
            </a:br>
            <a:r>
              <a:rPr lang="en-GB" b="1" dirty="0" smtClean="0"/>
              <a:t>the </a:t>
            </a:r>
            <a:r>
              <a:rPr lang="en-GB" b="1" dirty="0"/>
              <a:t>car, or on a train, no problem!’. </a:t>
            </a:r>
          </a:p>
        </p:txBody>
      </p:sp>
      <p:cxnSp>
        <p:nvCxnSpPr>
          <p:cNvPr id="9" name="Straight Arrow Connector 8"/>
          <p:cNvCxnSpPr/>
          <p:nvPr/>
        </p:nvCxnSpPr>
        <p:spPr>
          <a:xfrm>
            <a:off x="2195736" y="2060848"/>
            <a:ext cx="2124742" cy="1296144"/>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5232240" y="4005064"/>
            <a:ext cx="1716024" cy="72008"/>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195736" y="3573016"/>
            <a:ext cx="1394353" cy="8694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195736" y="2852936"/>
            <a:ext cx="2294453" cy="845654"/>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2195736" y="3933056"/>
            <a:ext cx="1682385" cy="36004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flipV="1">
            <a:off x="4642769" y="4437112"/>
            <a:ext cx="2305495" cy="72008"/>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76947" y="1918225"/>
            <a:ext cx="1425390" cy="369332"/>
          </a:xfrm>
          <a:prstGeom prst="rect">
            <a:avLst/>
          </a:prstGeom>
          <a:noFill/>
        </p:spPr>
        <p:txBody>
          <a:bodyPr wrap="none" rtlCol="0">
            <a:spAutoFit/>
          </a:bodyPr>
          <a:lstStyle/>
          <a:p>
            <a:r>
              <a:rPr lang="en-GB" dirty="0" smtClean="0"/>
              <a:t>Amsterdam</a:t>
            </a:r>
            <a:endParaRPr lang="en-GB" dirty="0"/>
          </a:p>
        </p:txBody>
      </p:sp>
      <p:sp>
        <p:nvSpPr>
          <p:cNvPr id="35" name="TextBox 34"/>
          <p:cNvSpPr txBox="1"/>
          <p:nvPr/>
        </p:nvSpPr>
        <p:spPr>
          <a:xfrm>
            <a:off x="676947" y="2708920"/>
            <a:ext cx="1149674" cy="369332"/>
          </a:xfrm>
          <a:prstGeom prst="rect">
            <a:avLst/>
          </a:prstGeom>
          <a:noFill/>
        </p:spPr>
        <p:txBody>
          <a:bodyPr wrap="none" rtlCol="0">
            <a:spAutoFit/>
          </a:bodyPr>
          <a:lstStyle/>
          <a:p>
            <a:r>
              <a:rPr lang="en-GB" dirty="0" smtClean="0"/>
              <a:t>Utrecht</a:t>
            </a:r>
            <a:endParaRPr lang="en-GB" dirty="0"/>
          </a:p>
        </p:txBody>
      </p:sp>
      <p:sp>
        <p:nvSpPr>
          <p:cNvPr id="36" name="TextBox 35"/>
          <p:cNvSpPr txBox="1"/>
          <p:nvPr/>
        </p:nvSpPr>
        <p:spPr>
          <a:xfrm>
            <a:off x="676947" y="3356992"/>
            <a:ext cx="1425390" cy="369332"/>
          </a:xfrm>
          <a:prstGeom prst="rect">
            <a:avLst/>
          </a:prstGeom>
          <a:noFill/>
        </p:spPr>
        <p:txBody>
          <a:bodyPr wrap="none" rtlCol="0">
            <a:spAutoFit/>
          </a:bodyPr>
          <a:lstStyle/>
          <a:p>
            <a:r>
              <a:rPr lang="en-GB" dirty="0" smtClean="0"/>
              <a:t>The Hague</a:t>
            </a:r>
            <a:endParaRPr lang="en-GB" dirty="0"/>
          </a:p>
        </p:txBody>
      </p:sp>
      <p:sp>
        <p:nvSpPr>
          <p:cNvPr id="37" name="TextBox 36"/>
          <p:cNvSpPr txBox="1"/>
          <p:nvPr/>
        </p:nvSpPr>
        <p:spPr>
          <a:xfrm>
            <a:off x="676947" y="4103784"/>
            <a:ext cx="1425390" cy="369332"/>
          </a:xfrm>
          <a:prstGeom prst="rect">
            <a:avLst/>
          </a:prstGeom>
          <a:noFill/>
        </p:spPr>
        <p:txBody>
          <a:bodyPr wrap="none" rtlCol="0">
            <a:spAutoFit/>
          </a:bodyPr>
          <a:lstStyle/>
          <a:p>
            <a:r>
              <a:rPr lang="en-GB" dirty="0" smtClean="0"/>
              <a:t>Rotterdam</a:t>
            </a:r>
            <a:endParaRPr lang="en-GB" dirty="0"/>
          </a:p>
        </p:txBody>
      </p:sp>
      <p:sp>
        <p:nvSpPr>
          <p:cNvPr id="38" name="TextBox 37"/>
          <p:cNvSpPr txBox="1"/>
          <p:nvPr/>
        </p:nvSpPr>
        <p:spPr>
          <a:xfrm>
            <a:off x="7308304" y="3820398"/>
            <a:ext cx="1287532" cy="369332"/>
          </a:xfrm>
          <a:prstGeom prst="rect">
            <a:avLst/>
          </a:prstGeom>
          <a:noFill/>
        </p:spPr>
        <p:txBody>
          <a:bodyPr wrap="none" rtlCol="0">
            <a:spAutoFit/>
          </a:bodyPr>
          <a:lstStyle/>
          <a:p>
            <a:r>
              <a:rPr lang="en-GB" dirty="0" smtClean="0"/>
              <a:t>Nijmegen</a:t>
            </a:r>
            <a:endParaRPr lang="en-GB" dirty="0"/>
          </a:p>
        </p:txBody>
      </p:sp>
      <p:sp>
        <p:nvSpPr>
          <p:cNvPr id="39" name="TextBox 38"/>
          <p:cNvSpPr txBox="1"/>
          <p:nvPr/>
        </p:nvSpPr>
        <p:spPr>
          <a:xfrm>
            <a:off x="7308304" y="4437112"/>
            <a:ext cx="1149674" cy="369332"/>
          </a:xfrm>
          <a:prstGeom prst="rect">
            <a:avLst/>
          </a:prstGeom>
          <a:noFill/>
        </p:spPr>
        <p:txBody>
          <a:bodyPr wrap="none" rtlCol="0">
            <a:spAutoFit/>
          </a:bodyPr>
          <a:lstStyle/>
          <a:p>
            <a:r>
              <a:rPr lang="en-GB" dirty="0" smtClean="0"/>
              <a:t>Tilburg</a:t>
            </a:r>
            <a:endParaRPr lang="en-GB" dirty="0"/>
          </a:p>
        </p:txBody>
      </p:sp>
      <p:sp>
        <p:nvSpPr>
          <p:cNvPr id="41" name="Rectangle 40"/>
          <p:cNvSpPr/>
          <p:nvPr/>
        </p:nvSpPr>
        <p:spPr>
          <a:xfrm>
            <a:off x="179512" y="172328"/>
            <a:ext cx="8712968" cy="6497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81749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0845" y="764704"/>
            <a:ext cx="4815742" cy="584775"/>
          </a:xfrm>
          <a:prstGeom prst="rect">
            <a:avLst/>
          </a:prstGeom>
          <a:noFill/>
        </p:spPr>
        <p:txBody>
          <a:bodyPr wrap="none" rtlCol="0">
            <a:spAutoFit/>
          </a:bodyPr>
          <a:lstStyle/>
          <a:p>
            <a:pPr algn="ctr"/>
            <a:r>
              <a:rPr lang="en-GB" sz="3200" dirty="0" smtClean="0">
                <a:uFill>
                  <a:solidFill>
                    <a:srgbClr val="FF0000"/>
                  </a:solidFill>
                </a:uFill>
                <a:latin typeface="Arial Black" panose="020B0A04020102020204" pitchFamily="34" charset="0"/>
              </a:rPr>
              <a:t>Locality and Identity</a:t>
            </a:r>
            <a:endParaRPr lang="en-GB" sz="3200" dirty="0">
              <a:uFill>
                <a:solidFill>
                  <a:srgbClr val="FF0000"/>
                </a:solidFill>
              </a:uFill>
              <a:latin typeface="Arial Black" panose="020B0A04020102020204" pitchFamily="34" charset="0"/>
            </a:endParaRPr>
          </a:p>
        </p:txBody>
      </p:sp>
      <p:sp>
        <p:nvSpPr>
          <p:cNvPr id="4" name="TextBox 3"/>
          <p:cNvSpPr txBox="1"/>
          <p:nvPr/>
        </p:nvSpPr>
        <p:spPr>
          <a:xfrm>
            <a:off x="874300" y="2132856"/>
            <a:ext cx="7488832" cy="4247317"/>
          </a:xfrm>
          <a:prstGeom prst="rect">
            <a:avLst/>
          </a:prstGeom>
          <a:noFill/>
        </p:spPr>
        <p:txBody>
          <a:bodyPr wrap="square" rtlCol="0">
            <a:spAutoFit/>
          </a:bodyPr>
          <a:lstStyle/>
          <a:p>
            <a:r>
              <a:rPr lang="en-GB" b="1" dirty="0" smtClean="0"/>
              <a:t>Mobility affects locality.</a:t>
            </a:r>
          </a:p>
          <a:p>
            <a:endParaRPr lang="en-GB" b="1" dirty="0"/>
          </a:p>
          <a:p>
            <a:r>
              <a:rPr lang="en-GB" b="1" dirty="0" smtClean="0"/>
              <a:t>‘[In Utrecht] you always get the same people coming, and often […] people from Nijmegen turn up and from Amsterdam and there is a sort of a solid base of people coming to the shows’ (Gregor).</a:t>
            </a:r>
          </a:p>
          <a:p>
            <a:endParaRPr lang="en-GB" b="1" dirty="0" smtClean="0"/>
          </a:p>
          <a:p>
            <a:pPr marL="285750" indent="-285750">
              <a:buFontTx/>
              <a:buChar char="-"/>
            </a:pPr>
            <a:r>
              <a:rPr lang="en-GB" b="1" dirty="0" smtClean="0"/>
              <a:t>‘</a:t>
            </a:r>
            <a:r>
              <a:rPr lang="en-GB" b="1" dirty="0" err="1" smtClean="0"/>
              <a:t>Translocality</a:t>
            </a:r>
            <a:r>
              <a:rPr lang="en-GB" b="1" dirty="0" smtClean="0"/>
              <a:t>’ (Hodkinson, 2002).</a:t>
            </a:r>
          </a:p>
          <a:p>
            <a:pPr marL="285750" indent="-285750">
              <a:buFontTx/>
              <a:buChar char="-"/>
            </a:pPr>
            <a:r>
              <a:rPr lang="en-GB" b="1" dirty="0" smtClean="0"/>
              <a:t>‘Sense of space/myth of place’ (Shields, 1991)</a:t>
            </a:r>
          </a:p>
          <a:p>
            <a:endParaRPr lang="en-GB" b="1" dirty="0"/>
          </a:p>
          <a:p>
            <a:r>
              <a:rPr lang="en-GB" b="1" dirty="0" smtClean="0"/>
              <a:t>Building a local identity in Groningen:</a:t>
            </a:r>
          </a:p>
          <a:p>
            <a:pPr marL="285750" indent="-285750">
              <a:buFontTx/>
              <a:buChar char="-"/>
            </a:pPr>
            <a:r>
              <a:rPr lang="en-GB" b="1" dirty="0" smtClean="0"/>
              <a:t>Groningen’s squatting history</a:t>
            </a:r>
          </a:p>
          <a:p>
            <a:pPr marL="285750" indent="-285750">
              <a:buFontTx/>
              <a:buChar char="-"/>
            </a:pPr>
            <a:r>
              <a:rPr lang="en-GB" b="1" dirty="0" smtClean="0"/>
              <a:t>Unity between subcultures</a:t>
            </a:r>
          </a:p>
          <a:p>
            <a:pPr marL="285750" indent="-285750">
              <a:buFontTx/>
              <a:buChar char="-"/>
            </a:pPr>
            <a:r>
              <a:rPr lang="en-GB" b="1" dirty="0" smtClean="0"/>
              <a:t>Supporting and building the local scene</a:t>
            </a:r>
          </a:p>
          <a:p>
            <a:pPr marL="285750" indent="-285750">
              <a:buFontTx/>
              <a:buChar char="-"/>
            </a:pPr>
            <a:r>
              <a:rPr lang="en-GB" b="1" dirty="0" smtClean="0"/>
              <a:t>Nostalgia</a:t>
            </a:r>
            <a:endParaRPr lang="en-GB" b="1" dirty="0"/>
          </a:p>
        </p:txBody>
      </p:sp>
      <p:sp>
        <p:nvSpPr>
          <p:cNvPr id="5" name="Rectangle 4"/>
          <p:cNvSpPr/>
          <p:nvPr/>
        </p:nvSpPr>
        <p:spPr>
          <a:xfrm>
            <a:off x="179512" y="172328"/>
            <a:ext cx="8712968" cy="6497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690883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93231" y="764704"/>
            <a:ext cx="6850979" cy="584775"/>
          </a:xfrm>
          <a:prstGeom prst="rect">
            <a:avLst/>
          </a:prstGeom>
          <a:noFill/>
        </p:spPr>
        <p:txBody>
          <a:bodyPr wrap="none" rtlCol="0">
            <a:spAutoFit/>
          </a:bodyPr>
          <a:lstStyle/>
          <a:p>
            <a:pPr algn="ctr"/>
            <a:r>
              <a:rPr lang="en-GB" sz="3200" dirty="0" smtClean="0">
                <a:uFill>
                  <a:solidFill>
                    <a:srgbClr val="FF0000"/>
                  </a:solidFill>
                </a:uFill>
                <a:latin typeface="Arial Black" panose="020B0A04020102020204" pitchFamily="34" charset="0"/>
              </a:rPr>
              <a:t>Groningen’s Squatting history</a:t>
            </a:r>
            <a:endParaRPr lang="en-GB" sz="3200" dirty="0">
              <a:uFill>
                <a:solidFill>
                  <a:srgbClr val="FF0000"/>
                </a:solidFill>
              </a:uFill>
              <a:latin typeface="Arial Black" panose="020B0A04020102020204" pitchFamily="34" charset="0"/>
            </a:endParaRPr>
          </a:p>
        </p:txBody>
      </p:sp>
      <p:sp>
        <p:nvSpPr>
          <p:cNvPr id="3" name="TextBox 2"/>
          <p:cNvSpPr txBox="1"/>
          <p:nvPr/>
        </p:nvSpPr>
        <p:spPr>
          <a:xfrm>
            <a:off x="298240" y="1628800"/>
            <a:ext cx="8640960" cy="5355312"/>
          </a:xfrm>
          <a:prstGeom prst="rect">
            <a:avLst/>
          </a:prstGeom>
          <a:noFill/>
        </p:spPr>
        <p:txBody>
          <a:bodyPr wrap="square" rtlCol="0">
            <a:spAutoFit/>
          </a:bodyPr>
          <a:lstStyle/>
          <a:p>
            <a:r>
              <a:rPr lang="en-GB" b="1" dirty="0" smtClean="0"/>
              <a:t>Groningen squats: WNC (c.1970-1990) and ORKZ (1979-).</a:t>
            </a:r>
          </a:p>
          <a:p>
            <a:endParaRPr lang="en-GB" b="1" dirty="0"/>
          </a:p>
          <a:p>
            <a:r>
              <a:rPr lang="en-GB" b="1" dirty="0" smtClean="0"/>
              <a:t>‘We </a:t>
            </a:r>
            <a:r>
              <a:rPr lang="en-GB" b="1" dirty="0"/>
              <a:t>were kind of known throughout Holland that we didn’t </a:t>
            </a:r>
            <a:r>
              <a:rPr lang="en-GB" b="1" dirty="0" smtClean="0"/>
              <a:t>give </a:t>
            </a:r>
            <a:r>
              <a:rPr lang="en-GB" b="1" dirty="0"/>
              <a:t>a fuck so, you know, so they always put us up at </a:t>
            </a:r>
            <a:r>
              <a:rPr lang="en-GB" b="1" dirty="0" smtClean="0"/>
              <a:t>the </a:t>
            </a:r>
            <a:r>
              <a:rPr lang="en-GB" b="1" dirty="0"/>
              <a:t>front of the demonstration so even if there’s like </a:t>
            </a:r>
            <a:r>
              <a:rPr lang="en-GB" b="1" dirty="0" smtClean="0"/>
              <a:t>fights </a:t>
            </a:r>
            <a:r>
              <a:rPr lang="en-GB" b="1" dirty="0"/>
              <a:t>with cops or with skinheads or something we’ll </a:t>
            </a:r>
            <a:r>
              <a:rPr lang="en-GB" b="1" dirty="0" smtClean="0"/>
              <a:t>just </a:t>
            </a:r>
            <a:r>
              <a:rPr lang="en-GB" b="1" dirty="0"/>
              <a:t>fucking kick the shit of them you know</a:t>
            </a:r>
            <a:r>
              <a:rPr lang="en-GB" b="1" dirty="0" smtClean="0"/>
              <a:t>!’(Bram).</a:t>
            </a:r>
          </a:p>
          <a:p>
            <a:endParaRPr lang="en-GB" b="1" dirty="0" smtClean="0"/>
          </a:p>
          <a:p>
            <a:endParaRPr lang="en-GB" b="1" dirty="0"/>
          </a:p>
          <a:p>
            <a:r>
              <a:rPr lang="en-GB" b="1" dirty="0" smtClean="0"/>
              <a:t>‘People </a:t>
            </a:r>
            <a:r>
              <a:rPr lang="en-GB" b="1" dirty="0"/>
              <a:t>in </a:t>
            </a:r>
            <a:r>
              <a:rPr lang="en-GB" b="1" dirty="0" smtClean="0"/>
              <a:t>Amsterdam</a:t>
            </a:r>
            <a:r>
              <a:rPr lang="en-GB" b="1" dirty="0"/>
              <a:t> </a:t>
            </a:r>
            <a:r>
              <a:rPr lang="en-GB" b="1" dirty="0" smtClean="0"/>
              <a:t>looked </a:t>
            </a:r>
            <a:r>
              <a:rPr lang="en-GB" b="1" dirty="0"/>
              <a:t>down upon us</a:t>
            </a:r>
            <a:r>
              <a:rPr lang="en-GB" b="1" dirty="0" smtClean="0"/>
              <a:t>’ (</a:t>
            </a:r>
            <a:r>
              <a:rPr lang="en-GB" b="1" dirty="0" err="1" smtClean="0"/>
              <a:t>Henk</a:t>
            </a:r>
            <a:r>
              <a:rPr lang="en-GB" b="1" dirty="0" smtClean="0"/>
              <a:t>). </a:t>
            </a:r>
          </a:p>
          <a:p>
            <a:endParaRPr lang="en-GB" b="1" dirty="0" smtClean="0"/>
          </a:p>
          <a:p>
            <a:endParaRPr lang="en-GB" b="1" dirty="0"/>
          </a:p>
          <a:p>
            <a:r>
              <a:rPr lang="en-GB" b="1" dirty="0" smtClean="0"/>
              <a:t>‘I </a:t>
            </a:r>
            <a:r>
              <a:rPr lang="en-GB" b="1" dirty="0"/>
              <a:t>think everybody here will tell you the same, </a:t>
            </a:r>
            <a:r>
              <a:rPr lang="en-GB" b="1" dirty="0" smtClean="0"/>
              <a:t>[the] Groningen </a:t>
            </a:r>
            <a:r>
              <a:rPr lang="en-GB" b="1" dirty="0"/>
              <a:t>punk scene is nothing like the rest of Holland, </a:t>
            </a:r>
            <a:r>
              <a:rPr lang="en-GB" b="1" dirty="0" smtClean="0"/>
              <a:t>it’s </a:t>
            </a:r>
            <a:r>
              <a:rPr lang="en-GB" b="1" dirty="0"/>
              <a:t>always been a bit more - more drugs, more drink, </a:t>
            </a:r>
            <a:r>
              <a:rPr lang="en-GB" b="1" dirty="0" smtClean="0"/>
              <a:t>more </a:t>
            </a:r>
            <a:r>
              <a:rPr lang="en-GB" b="1" dirty="0"/>
              <a:t>bands, more partying; but also more fights, we’ve </a:t>
            </a:r>
            <a:r>
              <a:rPr lang="en-GB" b="1" dirty="0" smtClean="0"/>
              <a:t>had </a:t>
            </a:r>
            <a:r>
              <a:rPr lang="en-GB" b="1" dirty="0"/>
              <a:t>a fucking rough time here in squats with cops and </a:t>
            </a:r>
            <a:r>
              <a:rPr lang="en-GB" b="1" dirty="0" smtClean="0"/>
              <a:t>students </a:t>
            </a:r>
            <a:r>
              <a:rPr lang="en-GB" b="1" dirty="0"/>
              <a:t>but also with hooligans you know (Bram).</a:t>
            </a:r>
          </a:p>
          <a:p>
            <a:endParaRPr lang="en-GB" b="1" dirty="0"/>
          </a:p>
        </p:txBody>
      </p:sp>
      <p:sp>
        <p:nvSpPr>
          <p:cNvPr id="4" name="Rectangle 3"/>
          <p:cNvSpPr/>
          <p:nvPr/>
        </p:nvSpPr>
        <p:spPr>
          <a:xfrm>
            <a:off x="179512" y="172328"/>
            <a:ext cx="8712968" cy="6497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29649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2937" y="764704"/>
            <a:ext cx="6231578" cy="584775"/>
          </a:xfrm>
          <a:prstGeom prst="rect">
            <a:avLst/>
          </a:prstGeom>
          <a:noFill/>
        </p:spPr>
        <p:txBody>
          <a:bodyPr wrap="none" rtlCol="0">
            <a:spAutoFit/>
          </a:bodyPr>
          <a:lstStyle/>
          <a:p>
            <a:pPr algn="ctr"/>
            <a:r>
              <a:rPr lang="en-GB" sz="3200" dirty="0" smtClean="0">
                <a:uFill>
                  <a:solidFill>
                    <a:srgbClr val="FF0000"/>
                  </a:solidFill>
                </a:uFill>
                <a:latin typeface="Arial Black" panose="020B0A04020102020204" pitchFamily="34" charset="0"/>
              </a:rPr>
              <a:t>Unity between subcultures</a:t>
            </a:r>
            <a:endParaRPr lang="en-GB" sz="3200" dirty="0">
              <a:uFill>
                <a:solidFill>
                  <a:srgbClr val="FF0000"/>
                </a:solidFill>
              </a:uFill>
              <a:latin typeface="Arial Black" panose="020B0A04020102020204" pitchFamily="34" charset="0"/>
            </a:endParaRPr>
          </a:p>
        </p:txBody>
      </p:sp>
      <p:sp>
        <p:nvSpPr>
          <p:cNvPr id="3" name="TextBox 2"/>
          <p:cNvSpPr txBox="1"/>
          <p:nvPr/>
        </p:nvSpPr>
        <p:spPr>
          <a:xfrm>
            <a:off x="280112" y="1357759"/>
            <a:ext cx="8677228" cy="5355312"/>
          </a:xfrm>
          <a:prstGeom prst="rect">
            <a:avLst/>
          </a:prstGeom>
          <a:noFill/>
        </p:spPr>
        <p:txBody>
          <a:bodyPr wrap="square" rtlCol="0">
            <a:spAutoFit/>
          </a:bodyPr>
          <a:lstStyle/>
          <a:p>
            <a:pPr marL="285750" indent="-285750">
              <a:buFontTx/>
              <a:buChar char="-"/>
            </a:pPr>
            <a:r>
              <a:rPr lang="en-GB" b="1" dirty="0" smtClean="0"/>
              <a:t>Mixing socially</a:t>
            </a:r>
          </a:p>
          <a:p>
            <a:endParaRPr lang="en-GB" b="1" dirty="0" smtClean="0"/>
          </a:p>
          <a:p>
            <a:r>
              <a:rPr lang="en-GB" b="1" dirty="0" smtClean="0"/>
              <a:t>You </a:t>
            </a:r>
            <a:r>
              <a:rPr lang="en-GB" b="1" dirty="0"/>
              <a:t>can’t run a pub with just 10 fucking </a:t>
            </a:r>
            <a:r>
              <a:rPr lang="en-GB" b="1" dirty="0" err="1"/>
              <a:t>metalheads</a:t>
            </a:r>
            <a:r>
              <a:rPr lang="en-GB" b="1" dirty="0"/>
              <a:t> showing up, you know, you need to get all the other people in as well! And it works really well cos it turns out that we all get on really well, a lot better than we expected! (Bram</a:t>
            </a:r>
            <a:r>
              <a:rPr lang="en-GB" b="1" dirty="0" smtClean="0"/>
              <a:t>)</a:t>
            </a:r>
          </a:p>
          <a:p>
            <a:endParaRPr lang="en-GB" b="1" dirty="0" smtClean="0"/>
          </a:p>
          <a:p>
            <a:r>
              <a:rPr lang="en-GB" b="1" dirty="0" smtClean="0"/>
              <a:t>- Mixing musically</a:t>
            </a:r>
            <a:endParaRPr lang="en-GB" b="1" dirty="0"/>
          </a:p>
          <a:p>
            <a:endParaRPr lang="en-GB" b="1" dirty="0"/>
          </a:p>
          <a:p>
            <a:r>
              <a:rPr lang="en-GB" b="1" dirty="0" smtClean="0"/>
              <a:t>‘</a:t>
            </a:r>
            <a:r>
              <a:rPr lang="en-GB" b="1" dirty="0"/>
              <a:t>I think for all music and all musicians in Groningen there’s a </a:t>
            </a:r>
            <a:r>
              <a:rPr lang="en-GB" b="1" dirty="0" smtClean="0"/>
              <a:t>difference [from the rest of the country]; </a:t>
            </a:r>
            <a:r>
              <a:rPr lang="en-GB" b="1" dirty="0"/>
              <a:t>because the city’s pretty small. So whether you play jazz, or whether you play funk or hardcore, </a:t>
            </a:r>
            <a:r>
              <a:rPr lang="en-GB" b="1" dirty="0" err="1"/>
              <a:t>punkrock</a:t>
            </a:r>
            <a:r>
              <a:rPr lang="en-GB" b="1" dirty="0"/>
              <a:t> or pop; whatever you do, we all know each other! All these people, they’re all musicians and they all gather at the </a:t>
            </a:r>
            <a:r>
              <a:rPr lang="en-GB" b="1" dirty="0" err="1"/>
              <a:t>Viadukt</a:t>
            </a:r>
            <a:r>
              <a:rPr lang="en-GB" b="1" dirty="0"/>
              <a:t> which is place which has lots of rehearsal space’ (</a:t>
            </a:r>
            <a:r>
              <a:rPr lang="en-GB" b="1" dirty="0" err="1"/>
              <a:t>Henk</a:t>
            </a:r>
            <a:r>
              <a:rPr lang="en-GB" b="1" dirty="0"/>
              <a:t>). </a:t>
            </a:r>
            <a:endParaRPr lang="en-GB" b="1" dirty="0" smtClean="0"/>
          </a:p>
          <a:p>
            <a:endParaRPr lang="en-GB" b="1" dirty="0"/>
          </a:p>
          <a:p>
            <a:r>
              <a:rPr lang="en-GB" b="1" dirty="0" smtClean="0"/>
              <a:t>‘The difference between the nuclear plant and the battery!’ (</a:t>
            </a:r>
            <a:r>
              <a:rPr lang="en-GB" b="1" dirty="0" err="1" smtClean="0"/>
              <a:t>Kosta</a:t>
            </a:r>
            <a:r>
              <a:rPr lang="en-GB" b="1" dirty="0" smtClean="0"/>
              <a:t>).</a:t>
            </a:r>
            <a:endParaRPr lang="en-GB" b="1" dirty="0"/>
          </a:p>
        </p:txBody>
      </p:sp>
      <p:sp>
        <p:nvSpPr>
          <p:cNvPr id="4" name="Rectangle 3"/>
          <p:cNvSpPr/>
          <p:nvPr/>
        </p:nvSpPr>
        <p:spPr>
          <a:xfrm>
            <a:off x="179512" y="172328"/>
            <a:ext cx="8712968" cy="6497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64206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7025" y="764704"/>
            <a:ext cx="5703420" cy="1077218"/>
          </a:xfrm>
          <a:prstGeom prst="rect">
            <a:avLst/>
          </a:prstGeom>
          <a:noFill/>
        </p:spPr>
        <p:txBody>
          <a:bodyPr wrap="none" rtlCol="0">
            <a:spAutoFit/>
          </a:bodyPr>
          <a:lstStyle/>
          <a:p>
            <a:pPr algn="ctr"/>
            <a:r>
              <a:rPr lang="en-GB" sz="3200" dirty="0" smtClean="0">
                <a:uFill>
                  <a:solidFill>
                    <a:srgbClr val="FF0000"/>
                  </a:solidFill>
                </a:uFill>
                <a:latin typeface="Arial Black" panose="020B0A04020102020204" pitchFamily="34" charset="0"/>
              </a:rPr>
              <a:t>Supporting and Building </a:t>
            </a:r>
            <a:br>
              <a:rPr lang="en-GB" sz="3200" dirty="0" smtClean="0">
                <a:uFill>
                  <a:solidFill>
                    <a:srgbClr val="FF0000"/>
                  </a:solidFill>
                </a:uFill>
                <a:latin typeface="Arial Black" panose="020B0A04020102020204" pitchFamily="34" charset="0"/>
              </a:rPr>
            </a:br>
            <a:r>
              <a:rPr lang="en-GB" sz="3200" dirty="0" smtClean="0">
                <a:uFill>
                  <a:solidFill>
                    <a:srgbClr val="FF0000"/>
                  </a:solidFill>
                </a:uFill>
                <a:latin typeface="Arial Black" panose="020B0A04020102020204" pitchFamily="34" charset="0"/>
              </a:rPr>
              <a:t>the local scene</a:t>
            </a:r>
            <a:endParaRPr lang="en-GB" sz="3200" dirty="0">
              <a:uFill>
                <a:solidFill>
                  <a:srgbClr val="FF0000"/>
                </a:solidFill>
              </a:uFill>
              <a:latin typeface="Arial Black" panose="020B0A04020102020204" pitchFamily="34" charset="0"/>
            </a:endParaRPr>
          </a:p>
        </p:txBody>
      </p:sp>
      <p:sp>
        <p:nvSpPr>
          <p:cNvPr id="3" name="Rectangle 2"/>
          <p:cNvSpPr/>
          <p:nvPr/>
        </p:nvSpPr>
        <p:spPr>
          <a:xfrm>
            <a:off x="497244" y="2348880"/>
            <a:ext cx="8280920" cy="3970318"/>
          </a:xfrm>
          <a:prstGeom prst="rect">
            <a:avLst/>
          </a:prstGeom>
        </p:spPr>
        <p:txBody>
          <a:bodyPr wrap="square">
            <a:spAutoFit/>
          </a:bodyPr>
          <a:lstStyle/>
          <a:p>
            <a:r>
              <a:rPr lang="en-GB" b="1" dirty="0" smtClean="0"/>
              <a:t>‘</a:t>
            </a:r>
            <a:r>
              <a:rPr lang="en-GB" b="1" dirty="0"/>
              <a:t>There really is a collaboration between DIY, punk and squatter scenes and the more normal places; bars, Crowbar. These are per se two different worlds, but if </a:t>
            </a:r>
            <a:r>
              <a:rPr lang="en-GB" b="1" dirty="0" err="1"/>
              <a:t>needbe</a:t>
            </a:r>
            <a:r>
              <a:rPr lang="en-GB" b="1" dirty="0"/>
              <a:t> then they work together, I think that it’s lovely to see’ (</a:t>
            </a:r>
            <a:r>
              <a:rPr lang="en-GB" b="1" dirty="0" err="1"/>
              <a:t>Jolanda</a:t>
            </a:r>
            <a:r>
              <a:rPr lang="en-GB" b="1" dirty="0"/>
              <a:t>). </a:t>
            </a:r>
            <a:endParaRPr lang="en-GB" b="1" dirty="0" smtClean="0"/>
          </a:p>
          <a:p>
            <a:endParaRPr lang="en-GB" b="1" dirty="0" smtClean="0"/>
          </a:p>
          <a:p>
            <a:endParaRPr lang="en-GB" b="1" dirty="0"/>
          </a:p>
          <a:p>
            <a:pPr marL="285750" indent="-285750">
              <a:buFontTx/>
              <a:buChar char="-"/>
            </a:pPr>
            <a:r>
              <a:rPr lang="en-GB" b="1" dirty="0" smtClean="0"/>
              <a:t>Café Vera’s DIY/punk links.</a:t>
            </a:r>
          </a:p>
          <a:p>
            <a:pPr marL="285750" indent="-285750">
              <a:buFontTx/>
              <a:buChar char="-"/>
            </a:pPr>
            <a:r>
              <a:rPr lang="en-GB" b="1" dirty="0" smtClean="0"/>
              <a:t>The Crowbar is set up to provide a space for people.</a:t>
            </a:r>
          </a:p>
          <a:p>
            <a:pPr marL="285750" indent="-285750">
              <a:buFontTx/>
              <a:buChar char="-"/>
            </a:pPr>
            <a:endParaRPr lang="en-GB" b="1" dirty="0"/>
          </a:p>
          <a:p>
            <a:endParaRPr lang="en-GB" b="1" dirty="0" smtClean="0"/>
          </a:p>
          <a:p>
            <a:r>
              <a:rPr lang="en-GB" b="1" dirty="0" smtClean="0"/>
              <a:t>‘</a:t>
            </a:r>
            <a:r>
              <a:rPr lang="en-GB" b="1" dirty="0"/>
              <a:t>We thought that we needed a small venue for alternative bands because there wasn’t anything like that, especially for local bands</a:t>
            </a:r>
            <a:r>
              <a:rPr lang="en-GB" b="1" dirty="0" smtClean="0"/>
              <a:t>’(</a:t>
            </a:r>
            <a:r>
              <a:rPr lang="en-GB" b="1" dirty="0" err="1" smtClean="0"/>
              <a:t>Lotte</a:t>
            </a:r>
            <a:r>
              <a:rPr lang="en-GB" b="1" dirty="0" smtClean="0"/>
              <a:t>). </a:t>
            </a:r>
            <a:endParaRPr lang="en-GB" b="1" dirty="0"/>
          </a:p>
        </p:txBody>
      </p:sp>
      <p:sp>
        <p:nvSpPr>
          <p:cNvPr id="4" name="Rectangle 3"/>
          <p:cNvSpPr/>
          <p:nvPr/>
        </p:nvSpPr>
        <p:spPr>
          <a:xfrm>
            <a:off x="179512" y="172328"/>
            <a:ext cx="8712968" cy="6497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041103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54797" y="764704"/>
            <a:ext cx="2327881" cy="584775"/>
          </a:xfrm>
          <a:prstGeom prst="rect">
            <a:avLst/>
          </a:prstGeom>
          <a:noFill/>
        </p:spPr>
        <p:txBody>
          <a:bodyPr wrap="none" rtlCol="0">
            <a:spAutoFit/>
          </a:bodyPr>
          <a:lstStyle/>
          <a:p>
            <a:pPr algn="ctr"/>
            <a:r>
              <a:rPr lang="en-GB" sz="3200" dirty="0" smtClean="0">
                <a:uFill>
                  <a:solidFill>
                    <a:srgbClr val="FF0000"/>
                  </a:solidFill>
                </a:uFill>
                <a:latin typeface="Arial Black" panose="020B0A04020102020204" pitchFamily="34" charset="0"/>
              </a:rPr>
              <a:t>Nostalgia</a:t>
            </a:r>
            <a:endParaRPr lang="en-GB" sz="3200" dirty="0">
              <a:uFill>
                <a:solidFill>
                  <a:srgbClr val="FF0000"/>
                </a:solidFill>
              </a:uFill>
              <a:latin typeface="Arial Black" panose="020B0A04020102020204" pitchFamily="34" charset="0"/>
            </a:endParaRPr>
          </a:p>
        </p:txBody>
      </p:sp>
      <p:sp>
        <p:nvSpPr>
          <p:cNvPr id="3" name="TextBox 2"/>
          <p:cNvSpPr txBox="1"/>
          <p:nvPr/>
        </p:nvSpPr>
        <p:spPr>
          <a:xfrm>
            <a:off x="699074" y="1844824"/>
            <a:ext cx="3919663" cy="646331"/>
          </a:xfrm>
          <a:prstGeom prst="rect">
            <a:avLst/>
          </a:prstGeom>
          <a:noFill/>
        </p:spPr>
        <p:txBody>
          <a:bodyPr wrap="none" rtlCol="0">
            <a:spAutoFit/>
          </a:bodyPr>
          <a:lstStyle/>
          <a:p>
            <a:pPr marL="285750" indent="-285750">
              <a:buFontTx/>
              <a:buChar char="-"/>
            </a:pPr>
            <a:r>
              <a:rPr lang="en-GB" b="1" dirty="0" smtClean="0"/>
              <a:t>The Simplon Punks Reunion</a:t>
            </a:r>
          </a:p>
          <a:p>
            <a:pPr marL="285750" indent="-285750">
              <a:buFontTx/>
              <a:buChar char="-"/>
            </a:pPr>
            <a:r>
              <a:rPr lang="en-GB" b="1" dirty="0" smtClean="0"/>
              <a:t>Super-local punk identity</a:t>
            </a:r>
            <a:endParaRPr lang="en-GB"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5965" y="2924944"/>
            <a:ext cx="4505543" cy="3379157"/>
          </a:xfrm>
          <a:prstGeom prst="rect">
            <a:avLst/>
          </a:prstGeom>
        </p:spPr>
      </p:pic>
      <p:sp>
        <p:nvSpPr>
          <p:cNvPr id="5" name="Rectangle 4"/>
          <p:cNvSpPr/>
          <p:nvPr/>
        </p:nvSpPr>
        <p:spPr>
          <a:xfrm>
            <a:off x="179512" y="172328"/>
            <a:ext cx="8712968" cy="6497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936095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ustom 1">
      <a:majorFont>
        <a:latin typeface="Arial Black"/>
        <a:ea typeface=""/>
        <a:cs typeface=""/>
      </a:majorFont>
      <a:minorFont>
        <a:latin typeface="Courier Ne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459</TotalTime>
  <Words>971</Words>
  <Application>Microsoft Office PowerPoint</Application>
  <PresentationFormat>On-screen Show (4:3)</PresentationFormat>
  <Paragraphs>120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Kirsty Lohman</dc:creator>
  <cp:lastModifiedBy>Kirsty Lohman</cp:lastModifiedBy>
  <cp:revision>51</cp:revision>
  <dcterms:created xsi:type="dcterms:W3CDTF">2015-10-28T13:06:29Z</dcterms:created>
  <dcterms:modified xsi:type="dcterms:W3CDTF">2015-10-28T20:45:50Z</dcterms:modified>
</cp:coreProperties>
</file>