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260" r:id="rId4"/>
    <p:sldId id="261" r:id="rId5"/>
    <p:sldId id="263" r:id="rId6"/>
    <p:sldId id="269"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378E1-BD61-4564-B4D4-251A554B1354}" type="datetimeFigureOut">
              <a:rPr lang="en-GB" smtClean="0"/>
              <a:t>22/06/2016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368A2-2EAB-4418-B42D-0E5C77E323AF}" type="slidenum">
              <a:rPr lang="en-GB" smtClean="0"/>
              <a:t>‹#›</a:t>
            </a:fld>
            <a:endParaRPr lang="en-GB"/>
          </a:p>
        </p:txBody>
      </p:sp>
    </p:spTree>
    <p:extLst>
      <p:ext uri="{BB962C8B-B14F-4D97-AF65-F5344CB8AC3E}">
        <p14:creationId xmlns:p14="http://schemas.microsoft.com/office/powerpoint/2010/main" val="271097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90AA50FE-748D-4D7D-873B-56F3423E46CA}" type="datetimeFigureOut">
              <a:rPr lang="en-GB" smtClean="0"/>
              <a:t>22/06/2016</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951EC657-05AE-4539-93E6-3F049F4207F3}"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AA50FE-748D-4D7D-873B-56F3423E46CA}"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EC657-05AE-4539-93E6-3F049F4207F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AA50FE-748D-4D7D-873B-56F3423E46CA}"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EC657-05AE-4539-93E6-3F049F4207F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AA50FE-748D-4D7D-873B-56F3423E46CA}"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EC657-05AE-4539-93E6-3F049F4207F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0AA50FE-748D-4D7D-873B-56F3423E46CA}" type="datetimeFigureOut">
              <a:rPr lang="en-GB" smtClean="0"/>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951EC657-05AE-4539-93E6-3F049F4207F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0AA50FE-748D-4D7D-873B-56F3423E46CA}" type="datetimeFigureOut">
              <a:rPr lang="en-GB" smtClean="0"/>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EC657-05AE-4539-93E6-3F049F4207F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0AA50FE-748D-4D7D-873B-56F3423E46CA}" type="datetimeFigureOut">
              <a:rPr lang="en-GB" smtClean="0"/>
              <a:t>22/06/2016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1EC657-05AE-4539-93E6-3F049F4207F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0AA50FE-748D-4D7D-873B-56F3423E46CA}" type="datetimeFigureOut">
              <a:rPr lang="en-GB" smtClean="0"/>
              <a:t>22/06/2016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1EC657-05AE-4539-93E6-3F049F4207F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A50FE-748D-4D7D-873B-56F3423E46CA}" type="datetimeFigureOut">
              <a:rPr lang="en-GB" smtClean="0"/>
              <a:t>22/06/2016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1EC657-05AE-4539-93E6-3F049F4207F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0AA50FE-748D-4D7D-873B-56F3423E46CA}" type="datetimeFigureOut">
              <a:rPr lang="en-GB" smtClean="0"/>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EC657-05AE-4539-93E6-3F049F4207F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0AA50FE-748D-4D7D-873B-56F3423E46CA}" type="datetimeFigureOut">
              <a:rPr lang="en-GB" smtClean="0"/>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EC657-05AE-4539-93E6-3F049F4207F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AA50FE-748D-4D7D-873B-56F3423E46CA}" type="datetimeFigureOut">
              <a:rPr lang="en-GB" smtClean="0"/>
              <a:t>22/06/2016</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1EC657-05AE-4539-93E6-3F049F4207F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491" y="2543316"/>
            <a:ext cx="7710316" cy="954107"/>
          </a:xfrm>
          <a:prstGeom prst="rect">
            <a:avLst/>
          </a:prstGeom>
          <a:noFill/>
        </p:spPr>
        <p:txBody>
          <a:bodyPr wrap="none" rtlCol="0">
            <a:spAutoFit/>
          </a:bodyPr>
          <a:lstStyle/>
          <a:p>
            <a:pPr algn="ctr"/>
            <a:r>
              <a:rPr lang="en-GB" sz="2800" dirty="0">
                <a:uFill>
                  <a:solidFill>
                    <a:srgbClr val="FF0000"/>
                  </a:solidFill>
                </a:uFill>
                <a:latin typeface="Arial Black" panose="020B0A04020102020204" pitchFamily="34" charset="0"/>
              </a:rPr>
              <a:t>‘Anarchy in the UK’ to ‘Dutch Disease’:</a:t>
            </a:r>
          </a:p>
          <a:p>
            <a:pPr algn="ctr"/>
            <a:r>
              <a:rPr lang="en-GB" sz="2800" dirty="0">
                <a:uFill>
                  <a:solidFill>
                    <a:srgbClr val="FF0000"/>
                  </a:solidFill>
                </a:uFill>
                <a:latin typeface="Arial Black" panose="020B0A04020102020204" pitchFamily="34" charset="0"/>
              </a:rPr>
              <a:t>Punk from Britain to The Netherlands</a:t>
            </a:r>
          </a:p>
        </p:txBody>
      </p:sp>
      <p:sp>
        <p:nvSpPr>
          <p:cNvPr id="6" name="TextBox 5"/>
          <p:cNvSpPr txBox="1"/>
          <p:nvPr/>
        </p:nvSpPr>
        <p:spPr>
          <a:xfrm>
            <a:off x="3082683" y="5226249"/>
            <a:ext cx="2959913" cy="646331"/>
          </a:xfrm>
          <a:prstGeom prst="rect">
            <a:avLst/>
          </a:prstGeom>
          <a:noFill/>
        </p:spPr>
        <p:txBody>
          <a:bodyPr wrap="none" rtlCol="0">
            <a:spAutoFit/>
          </a:bodyPr>
          <a:lstStyle/>
          <a:p>
            <a:r>
              <a:rPr lang="en-GB" dirty="0">
                <a:latin typeface="Arial Black" panose="020B0A04020102020204" pitchFamily="34" charset="0"/>
              </a:rPr>
              <a:t>By Dr Kirsty Lohman</a:t>
            </a:r>
          </a:p>
          <a:p>
            <a:r>
              <a:rPr lang="en-GB" dirty="0">
                <a:latin typeface="Arial Black" panose="020B0A04020102020204" pitchFamily="34" charset="0"/>
              </a:rPr>
              <a:t>University of Warwick</a:t>
            </a:r>
          </a:p>
        </p:txBody>
      </p:sp>
      <p:sp>
        <p:nvSpPr>
          <p:cNvPr id="8" name="Rectangle 7"/>
          <p:cNvSpPr/>
          <p:nvPr/>
        </p:nvSpPr>
        <p:spPr>
          <a:xfrm>
            <a:off x="179512" y="172328"/>
            <a:ext cx="8712968" cy="6497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021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764704"/>
            <a:ext cx="4557914" cy="584775"/>
          </a:xfrm>
          <a:prstGeom prst="rect">
            <a:avLst/>
          </a:prstGeom>
          <a:noFill/>
        </p:spPr>
        <p:txBody>
          <a:bodyPr wrap="none" rtlCol="0">
            <a:spAutoFit/>
          </a:bodyPr>
          <a:lstStyle/>
          <a:p>
            <a:pPr algn="ctr"/>
            <a:r>
              <a:rPr lang="en-GB" sz="3200" dirty="0">
                <a:uFill>
                  <a:solidFill>
                    <a:srgbClr val="FF0000"/>
                  </a:solidFill>
                </a:uFill>
                <a:latin typeface="Arial Black" panose="020B0A04020102020204" pitchFamily="34" charset="0"/>
              </a:rPr>
              <a:t>Project Information</a:t>
            </a:r>
          </a:p>
        </p:txBody>
      </p:sp>
      <p:sp>
        <p:nvSpPr>
          <p:cNvPr id="3" name="TextBox 2"/>
          <p:cNvSpPr txBox="1"/>
          <p:nvPr/>
        </p:nvSpPr>
        <p:spPr>
          <a:xfrm>
            <a:off x="1010990" y="1968771"/>
            <a:ext cx="7215437" cy="3416320"/>
          </a:xfrm>
          <a:prstGeom prst="rect">
            <a:avLst/>
          </a:prstGeom>
          <a:noFill/>
        </p:spPr>
        <p:txBody>
          <a:bodyPr wrap="none" rtlCol="0">
            <a:spAutoFit/>
          </a:bodyPr>
          <a:lstStyle/>
          <a:p>
            <a:r>
              <a:rPr lang="en-GB" b="1" dirty="0"/>
              <a:t>Historically contextualised ethnography.</a:t>
            </a:r>
          </a:p>
          <a:p>
            <a:endParaRPr lang="en-GB" b="1" dirty="0"/>
          </a:p>
          <a:p>
            <a:r>
              <a:rPr lang="en-GB" b="1" dirty="0"/>
              <a:t>Data collected between July 2010 and February 2011.</a:t>
            </a:r>
          </a:p>
          <a:p>
            <a:endParaRPr lang="en-GB" b="1" dirty="0"/>
          </a:p>
          <a:p>
            <a:r>
              <a:rPr lang="en-GB" b="1" dirty="0"/>
              <a:t>	</a:t>
            </a:r>
            <a:r>
              <a:rPr lang="en-GB" b="1" u="sng" dirty="0"/>
              <a:t>Data set</a:t>
            </a:r>
          </a:p>
          <a:p>
            <a:r>
              <a:rPr lang="en-GB" b="1" dirty="0"/>
              <a:t>	33 interviews:</a:t>
            </a:r>
          </a:p>
          <a:p>
            <a:pPr marL="1200150" lvl="2" indent="-285750">
              <a:buFontTx/>
              <a:buChar char="-"/>
            </a:pPr>
            <a:r>
              <a:rPr lang="en-GB" b="1" dirty="0"/>
              <a:t>Age range: 21-65</a:t>
            </a:r>
          </a:p>
          <a:p>
            <a:r>
              <a:rPr lang="en-GB" b="1" dirty="0"/>
              <a:t>	Archival data</a:t>
            </a:r>
          </a:p>
          <a:p>
            <a:r>
              <a:rPr lang="en-GB" b="1" dirty="0"/>
              <a:t>	Participant observation</a:t>
            </a:r>
          </a:p>
          <a:p>
            <a:endParaRPr lang="en-GB" b="1" dirty="0"/>
          </a:p>
          <a:p>
            <a:r>
              <a:rPr lang="en-GB" b="1" dirty="0"/>
              <a:t>Pseudonyms used in presentation.</a:t>
            </a:r>
          </a:p>
          <a:p>
            <a:endParaRPr lang="en-GB" b="1" dirty="0"/>
          </a:p>
        </p:txBody>
      </p:sp>
      <p:sp>
        <p:nvSpPr>
          <p:cNvPr id="5" name="Rectangle 4"/>
          <p:cNvSpPr/>
          <p:nvPr/>
        </p:nvSpPr>
        <p:spPr>
          <a:xfrm>
            <a:off x="179512" y="172328"/>
            <a:ext cx="8712968" cy="6497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604" y="5893362"/>
            <a:ext cx="1762125" cy="419100"/>
          </a:xfrm>
          <a:prstGeom prst="rect">
            <a:avLst/>
          </a:prstGeom>
        </p:spPr>
      </p:pic>
    </p:spTree>
    <p:extLst>
      <p:ext uri="{BB962C8B-B14F-4D97-AF65-F5344CB8AC3E}">
        <p14:creationId xmlns:p14="http://schemas.microsoft.com/office/powerpoint/2010/main" val="415609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0206" y="764704"/>
            <a:ext cx="6477031" cy="584775"/>
          </a:xfrm>
          <a:prstGeom prst="rect">
            <a:avLst/>
          </a:prstGeom>
          <a:noFill/>
        </p:spPr>
        <p:txBody>
          <a:bodyPr wrap="none" rtlCol="0">
            <a:spAutoFit/>
          </a:bodyPr>
          <a:lstStyle/>
          <a:p>
            <a:pPr algn="ctr"/>
            <a:r>
              <a:rPr lang="en-GB" sz="3200" dirty="0">
                <a:uFill>
                  <a:solidFill>
                    <a:srgbClr val="FF0000"/>
                  </a:solidFill>
                </a:uFill>
                <a:latin typeface="Arial Black" panose="020B0A04020102020204" pitchFamily="34" charset="0"/>
              </a:rPr>
              <a:t>‘Centre’ / ‘Periphery’ in punk</a:t>
            </a:r>
          </a:p>
        </p:txBody>
      </p:sp>
      <p:sp>
        <p:nvSpPr>
          <p:cNvPr id="4" name="TextBox 3"/>
          <p:cNvSpPr txBox="1"/>
          <p:nvPr/>
        </p:nvSpPr>
        <p:spPr>
          <a:xfrm>
            <a:off x="874300" y="2132856"/>
            <a:ext cx="7488832" cy="3139321"/>
          </a:xfrm>
          <a:prstGeom prst="rect">
            <a:avLst/>
          </a:prstGeom>
          <a:noFill/>
        </p:spPr>
        <p:txBody>
          <a:bodyPr wrap="square" rtlCol="0">
            <a:spAutoFit/>
          </a:bodyPr>
          <a:lstStyle/>
          <a:p>
            <a:r>
              <a:rPr lang="en-GB" b="1" dirty="0"/>
              <a:t>Authenticity in punk: there is ‘a distinction between originals and hangers-on’ (Hebdige, 1979:122). </a:t>
            </a:r>
          </a:p>
          <a:p>
            <a:endParaRPr lang="en-GB" b="1" dirty="0"/>
          </a:p>
          <a:p>
            <a:r>
              <a:rPr lang="en-GB" b="1" dirty="0"/>
              <a:t>Globalisation and ‘Centre’ / ‘Periphery’ distinction (</a:t>
            </a:r>
            <a:r>
              <a:rPr lang="en-GB" b="1" dirty="0" err="1"/>
              <a:t>Shils</a:t>
            </a:r>
            <a:r>
              <a:rPr lang="en-GB" b="1" dirty="0"/>
              <a:t>, 1975; Wallerstein, 1974)</a:t>
            </a:r>
          </a:p>
          <a:p>
            <a:endParaRPr lang="en-GB" b="1" dirty="0"/>
          </a:p>
          <a:p>
            <a:r>
              <a:rPr lang="en-GB" b="1" dirty="0"/>
              <a:t>In punk UK and US are positioned as ‘centres’ and the rest of the world as ‘peripheral’ (O’Connor, 2004).</a:t>
            </a:r>
          </a:p>
          <a:p>
            <a:endParaRPr lang="en-GB" b="1" dirty="0"/>
          </a:p>
          <a:p>
            <a:r>
              <a:rPr lang="en-GB" b="1" dirty="0"/>
              <a:t>Rhizome:</a:t>
            </a:r>
          </a:p>
          <a:p>
            <a:endParaRPr lang="en-GB" b="1" dirty="0"/>
          </a:p>
        </p:txBody>
      </p:sp>
      <p:sp>
        <p:nvSpPr>
          <p:cNvPr id="5" name="Rectangle 4"/>
          <p:cNvSpPr/>
          <p:nvPr/>
        </p:nvSpPr>
        <p:spPr>
          <a:xfrm>
            <a:off x="179512" y="172328"/>
            <a:ext cx="8712968" cy="6497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581128"/>
            <a:ext cx="1775813" cy="1753943"/>
          </a:xfrm>
          <a:prstGeom prst="rect">
            <a:avLst/>
          </a:prstGeom>
        </p:spPr>
      </p:pic>
    </p:spTree>
    <p:extLst>
      <p:ext uri="{BB962C8B-B14F-4D97-AF65-F5344CB8AC3E}">
        <p14:creationId xmlns:p14="http://schemas.microsoft.com/office/powerpoint/2010/main" val="386908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169" y="764704"/>
            <a:ext cx="5241115" cy="584775"/>
          </a:xfrm>
          <a:prstGeom prst="rect">
            <a:avLst/>
          </a:prstGeom>
          <a:noFill/>
        </p:spPr>
        <p:txBody>
          <a:bodyPr wrap="none" rtlCol="0">
            <a:spAutoFit/>
          </a:bodyPr>
          <a:lstStyle/>
          <a:p>
            <a:pPr algn="ctr"/>
            <a:r>
              <a:rPr lang="en-GB" sz="3200" dirty="0">
                <a:uFill>
                  <a:solidFill>
                    <a:srgbClr val="FF0000"/>
                  </a:solidFill>
                </a:uFill>
                <a:latin typeface="Arial Black" panose="020B0A04020102020204" pitchFamily="34" charset="0"/>
              </a:rPr>
              <a:t>Dutch cultural context</a:t>
            </a:r>
          </a:p>
        </p:txBody>
      </p:sp>
      <p:sp>
        <p:nvSpPr>
          <p:cNvPr id="3" name="TextBox 2"/>
          <p:cNvSpPr txBox="1"/>
          <p:nvPr/>
        </p:nvSpPr>
        <p:spPr>
          <a:xfrm>
            <a:off x="298240" y="1628800"/>
            <a:ext cx="8640960" cy="2585323"/>
          </a:xfrm>
          <a:prstGeom prst="rect">
            <a:avLst/>
          </a:prstGeom>
          <a:noFill/>
        </p:spPr>
        <p:txBody>
          <a:bodyPr wrap="square" rtlCol="0">
            <a:spAutoFit/>
          </a:bodyPr>
          <a:lstStyle/>
          <a:p>
            <a:r>
              <a:rPr lang="en-GB" b="1" dirty="0"/>
              <a:t>1965 – Provo</a:t>
            </a:r>
          </a:p>
          <a:p>
            <a:endParaRPr lang="en-GB" b="1" dirty="0"/>
          </a:p>
          <a:p>
            <a:r>
              <a:rPr lang="en-GB" b="1" dirty="0"/>
              <a:t>Revolution of the </a:t>
            </a:r>
            <a:r>
              <a:rPr lang="en-GB" b="1" dirty="0" err="1"/>
              <a:t>PROVOtariat</a:t>
            </a:r>
            <a:r>
              <a:rPr lang="en-GB" b="1" dirty="0"/>
              <a:t>’: ‘beatniks, </a:t>
            </a:r>
            <a:r>
              <a:rPr lang="en-GB" b="1" i="1" dirty="0" err="1"/>
              <a:t>nozems</a:t>
            </a:r>
            <a:r>
              <a:rPr lang="en-GB" b="1" dirty="0"/>
              <a:t>, </a:t>
            </a:r>
            <a:r>
              <a:rPr lang="en-GB" b="1" dirty="0" err="1"/>
              <a:t>provos</a:t>
            </a:r>
            <a:r>
              <a:rPr lang="en-GB" b="1" dirty="0"/>
              <a:t>, students, artists, criminals’ (van </a:t>
            </a:r>
            <a:r>
              <a:rPr lang="en-GB" b="1" dirty="0" err="1"/>
              <a:t>Stokrom</a:t>
            </a:r>
            <a:r>
              <a:rPr lang="en-GB" b="1" dirty="0"/>
              <a:t>, 2002: 41).</a:t>
            </a:r>
          </a:p>
          <a:p>
            <a:endParaRPr lang="en-GB" b="1" dirty="0"/>
          </a:p>
          <a:p>
            <a:r>
              <a:rPr lang="en-GB" b="1" dirty="0"/>
              <a:t>Provo and the ‘White Plans’</a:t>
            </a:r>
          </a:p>
          <a:p>
            <a:endParaRPr lang="en-GB" b="1" dirty="0"/>
          </a:p>
          <a:p>
            <a:endParaRPr lang="en-GB" b="1" dirty="0"/>
          </a:p>
          <a:p>
            <a:endParaRPr lang="en-GB" b="1" dirty="0"/>
          </a:p>
        </p:txBody>
      </p:sp>
      <p:sp>
        <p:nvSpPr>
          <p:cNvPr id="4" name="Rectangle 3"/>
          <p:cNvSpPr/>
          <p:nvPr/>
        </p:nvSpPr>
        <p:spPr>
          <a:xfrm>
            <a:off x="179512" y="172328"/>
            <a:ext cx="8712968" cy="6497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3268" y="3420844"/>
            <a:ext cx="4625456" cy="3024336"/>
          </a:xfrm>
          <a:prstGeom prst="rect">
            <a:avLst/>
          </a:prstGeom>
        </p:spPr>
      </p:pic>
    </p:spTree>
    <p:extLst>
      <p:ext uri="{BB962C8B-B14F-4D97-AF65-F5344CB8AC3E}">
        <p14:creationId xmlns:p14="http://schemas.microsoft.com/office/powerpoint/2010/main" val="82964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952" y="764704"/>
            <a:ext cx="8445582" cy="584775"/>
          </a:xfrm>
          <a:prstGeom prst="rect">
            <a:avLst/>
          </a:prstGeom>
          <a:noFill/>
        </p:spPr>
        <p:txBody>
          <a:bodyPr wrap="none" rtlCol="0">
            <a:spAutoFit/>
          </a:bodyPr>
          <a:lstStyle/>
          <a:p>
            <a:pPr algn="ctr"/>
            <a:r>
              <a:rPr lang="en-GB" sz="3200" dirty="0">
                <a:uFill>
                  <a:solidFill>
                    <a:srgbClr val="FF0000"/>
                  </a:solidFill>
                </a:uFill>
                <a:latin typeface="Arial Black" panose="020B0A04020102020204" pitchFamily="34" charset="0"/>
              </a:rPr>
              <a:t>Anarchy [comes to] The Netherlands</a:t>
            </a:r>
          </a:p>
        </p:txBody>
      </p:sp>
      <p:sp>
        <p:nvSpPr>
          <p:cNvPr id="3" name="Rectangle 2"/>
          <p:cNvSpPr/>
          <p:nvPr/>
        </p:nvSpPr>
        <p:spPr>
          <a:xfrm>
            <a:off x="478283" y="1911625"/>
            <a:ext cx="8280920" cy="3970318"/>
          </a:xfrm>
          <a:prstGeom prst="rect">
            <a:avLst/>
          </a:prstGeom>
        </p:spPr>
        <p:txBody>
          <a:bodyPr wrap="square">
            <a:spAutoFit/>
          </a:bodyPr>
          <a:lstStyle/>
          <a:p>
            <a:r>
              <a:rPr lang="en-GB" b="1" dirty="0"/>
              <a:t>Sex Pistols in The Netherlands </a:t>
            </a:r>
          </a:p>
          <a:p>
            <a:r>
              <a:rPr lang="en-GB" b="1" dirty="0"/>
              <a:t>January 4</a:t>
            </a:r>
            <a:r>
              <a:rPr lang="en-GB" b="1" baseline="30000" dirty="0"/>
              <a:t>th</a:t>
            </a:r>
            <a:r>
              <a:rPr lang="en-GB" b="1" dirty="0"/>
              <a:t> – 8</a:t>
            </a:r>
            <a:r>
              <a:rPr lang="en-GB" b="1" baseline="30000" dirty="0"/>
              <a:t>th</a:t>
            </a:r>
            <a:r>
              <a:rPr lang="en-GB" b="1" dirty="0"/>
              <a:t> 1977.</a:t>
            </a:r>
          </a:p>
          <a:p>
            <a:endParaRPr lang="en-GB" b="1" dirty="0"/>
          </a:p>
          <a:p>
            <a:r>
              <a:rPr lang="en-GB" b="1" dirty="0"/>
              <a:t>4</a:t>
            </a:r>
            <a:r>
              <a:rPr lang="en-GB" b="1" baseline="30000" dirty="0"/>
              <a:t>th</a:t>
            </a:r>
            <a:r>
              <a:rPr lang="en-GB" b="1" dirty="0"/>
              <a:t>: Disco Circus TV appearance</a:t>
            </a:r>
          </a:p>
          <a:p>
            <a:r>
              <a:rPr lang="en-GB" b="1" dirty="0"/>
              <a:t>5</a:t>
            </a:r>
            <a:r>
              <a:rPr lang="en-GB" b="1" baseline="30000" dirty="0"/>
              <a:t>th</a:t>
            </a:r>
            <a:r>
              <a:rPr lang="en-GB" b="1" dirty="0"/>
              <a:t>: Amsterdam gig</a:t>
            </a:r>
          </a:p>
          <a:p>
            <a:r>
              <a:rPr lang="en-GB" b="1" dirty="0"/>
              <a:t>6</a:t>
            </a:r>
            <a:r>
              <a:rPr lang="en-GB" b="1" baseline="30000" dirty="0"/>
              <a:t>th</a:t>
            </a:r>
            <a:r>
              <a:rPr lang="en-GB" b="1" dirty="0"/>
              <a:t>: Rotterdam gig</a:t>
            </a:r>
          </a:p>
          <a:p>
            <a:r>
              <a:rPr lang="en-GB" b="1" dirty="0"/>
              <a:t>7</a:t>
            </a:r>
            <a:r>
              <a:rPr lang="en-GB" b="1" baseline="30000" dirty="0"/>
              <a:t>th</a:t>
            </a:r>
            <a:r>
              <a:rPr lang="en-GB" b="1" dirty="0"/>
              <a:t>: Amsterdam gig</a:t>
            </a:r>
          </a:p>
          <a:p>
            <a:endParaRPr lang="en-GB" b="1" dirty="0"/>
          </a:p>
          <a:p>
            <a:endParaRPr lang="en-GB" b="1" dirty="0"/>
          </a:p>
          <a:p>
            <a:endParaRPr lang="en-GB" b="1" dirty="0"/>
          </a:p>
          <a:p>
            <a:r>
              <a:rPr lang="en-GB" b="1" dirty="0"/>
              <a:t>‘They had the Sex Pistols on [TV]. And I could […] see like Johnny Rotten in front, throwing chairs and looking like he was completely on speed or whatever, going crazy, and I was just like “what a bunch of idiots”’ (Theo). </a:t>
            </a:r>
          </a:p>
        </p:txBody>
      </p:sp>
      <p:sp>
        <p:nvSpPr>
          <p:cNvPr id="4" name="Rectangle 3"/>
          <p:cNvSpPr/>
          <p:nvPr/>
        </p:nvSpPr>
        <p:spPr>
          <a:xfrm>
            <a:off x="179512" y="172328"/>
            <a:ext cx="8712968" cy="6497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347" y="1376846"/>
            <a:ext cx="2215899" cy="2682732"/>
          </a:xfrm>
          <a:prstGeom prst="rect">
            <a:avLst/>
          </a:prstGeom>
        </p:spPr>
      </p:pic>
    </p:spTree>
    <p:extLst>
      <p:ext uri="{BB962C8B-B14F-4D97-AF65-F5344CB8AC3E}">
        <p14:creationId xmlns:p14="http://schemas.microsoft.com/office/powerpoint/2010/main" val="320411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952" y="764704"/>
            <a:ext cx="8445582" cy="584775"/>
          </a:xfrm>
          <a:prstGeom prst="rect">
            <a:avLst/>
          </a:prstGeom>
          <a:noFill/>
        </p:spPr>
        <p:txBody>
          <a:bodyPr wrap="none" rtlCol="0">
            <a:spAutoFit/>
          </a:bodyPr>
          <a:lstStyle/>
          <a:p>
            <a:pPr algn="ctr"/>
            <a:r>
              <a:rPr lang="en-GB" sz="3200" dirty="0">
                <a:uFill>
                  <a:solidFill>
                    <a:srgbClr val="FF0000"/>
                  </a:solidFill>
                </a:uFill>
                <a:latin typeface="Arial Black" panose="020B0A04020102020204" pitchFamily="34" charset="0"/>
              </a:rPr>
              <a:t>Anarchy [comes to] The Netherlands</a:t>
            </a:r>
          </a:p>
        </p:txBody>
      </p:sp>
      <p:sp>
        <p:nvSpPr>
          <p:cNvPr id="3" name="Rectangle 2"/>
          <p:cNvSpPr/>
          <p:nvPr/>
        </p:nvSpPr>
        <p:spPr>
          <a:xfrm>
            <a:off x="478283" y="1911625"/>
            <a:ext cx="8280920" cy="4524315"/>
          </a:xfrm>
          <a:prstGeom prst="rect">
            <a:avLst/>
          </a:prstGeom>
        </p:spPr>
        <p:txBody>
          <a:bodyPr wrap="square">
            <a:spAutoFit/>
          </a:bodyPr>
          <a:lstStyle/>
          <a:p>
            <a:r>
              <a:rPr lang="en-GB" b="1" dirty="0"/>
              <a:t>First Dutch punk bands were mimetic and shifted from playing pub rock to punk.</a:t>
            </a:r>
          </a:p>
          <a:p>
            <a:endParaRPr lang="en-GB" b="1" dirty="0"/>
          </a:p>
          <a:p>
            <a:r>
              <a:rPr lang="en-GB" b="1" dirty="0"/>
              <a:t>First bands? </a:t>
            </a:r>
          </a:p>
          <a:p>
            <a:r>
              <a:rPr lang="en-GB" b="1" dirty="0"/>
              <a:t>Ivy Green and </a:t>
            </a:r>
            <a:r>
              <a:rPr lang="en-GB" b="1" dirty="0" err="1"/>
              <a:t>Flyin</a:t>
            </a:r>
            <a:r>
              <a:rPr lang="en-GB" b="1" dirty="0"/>
              <a:t>’ </a:t>
            </a:r>
            <a:r>
              <a:rPr lang="en-GB" b="1" dirty="0" err="1"/>
              <a:t>Spiderz</a:t>
            </a:r>
            <a:r>
              <a:rPr lang="en-GB" b="1" dirty="0"/>
              <a:t> (</a:t>
            </a:r>
            <a:r>
              <a:rPr lang="en-GB" b="1" dirty="0" err="1"/>
              <a:t>Goossens</a:t>
            </a:r>
            <a:r>
              <a:rPr lang="en-GB" b="1" dirty="0"/>
              <a:t> and </a:t>
            </a:r>
            <a:r>
              <a:rPr lang="en-GB" b="1" dirty="0" err="1"/>
              <a:t>Vedder</a:t>
            </a:r>
            <a:r>
              <a:rPr lang="en-GB" b="1" dirty="0"/>
              <a:t>, 1996)</a:t>
            </a:r>
          </a:p>
          <a:p>
            <a:endParaRPr lang="en-GB" b="1" dirty="0"/>
          </a:p>
          <a:p>
            <a:endParaRPr lang="en-GB" b="1" dirty="0"/>
          </a:p>
          <a:p>
            <a:r>
              <a:rPr lang="en-GB" b="1" dirty="0"/>
              <a:t>Similar to UK, punk was first entwined with the art scene.</a:t>
            </a:r>
          </a:p>
          <a:p>
            <a:endParaRPr lang="en-GB" b="1" dirty="0"/>
          </a:p>
          <a:p>
            <a:r>
              <a:rPr lang="en-GB" b="1" dirty="0"/>
              <a:t>Rotterdam:					  Amsterdam:</a:t>
            </a:r>
          </a:p>
          <a:p>
            <a:r>
              <a:rPr lang="en-GB" b="1" dirty="0"/>
              <a:t>Rondos at					  Diana </a:t>
            </a:r>
            <a:r>
              <a:rPr lang="en-GB" b="1" dirty="0" err="1"/>
              <a:t>Ozon</a:t>
            </a:r>
            <a:r>
              <a:rPr lang="en-GB" b="1" dirty="0"/>
              <a:t> and  </a:t>
            </a:r>
          </a:p>
          <a:p>
            <a:r>
              <a:rPr lang="en-GB" b="1" dirty="0" err="1"/>
              <a:t>Huizeschoonderloo</a:t>
            </a:r>
            <a:r>
              <a:rPr lang="en-GB" b="1" dirty="0"/>
              <a:t> 				  Hugo </a:t>
            </a:r>
            <a:r>
              <a:rPr lang="en-GB" b="1" dirty="0" err="1"/>
              <a:t>Kaagman</a:t>
            </a:r>
            <a:r>
              <a:rPr lang="en-GB" b="1" dirty="0"/>
              <a:t> at</a:t>
            </a:r>
          </a:p>
          <a:p>
            <a:r>
              <a:rPr lang="en-GB" b="1" dirty="0"/>
              <a:t>						  </a:t>
            </a:r>
            <a:r>
              <a:rPr lang="en-GB" b="1" dirty="0" err="1"/>
              <a:t>Gallerie</a:t>
            </a:r>
            <a:r>
              <a:rPr lang="en-GB" b="1" dirty="0"/>
              <a:t> Anus at 						  </a:t>
            </a:r>
            <a:r>
              <a:rPr lang="en-GB" b="1" dirty="0" err="1"/>
              <a:t>Zebrahuis</a:t>
            </a:r>
            <a:endParaRPr lang="en-GB" b="1" dirty="0"/>
          </a:p>
          <a:p>
            <a:endParaRPr lang="en-GB" b="1" dirty="0"/>
          </a:p>
          <a:p>
            <a:endParaRPr lang="en-GB" b="1" dirty="0"/>
          </a:p>
        </p:txBody>
      </p:sp>
      <p:sp>
        <p:nvSpPr>
          <p:cNvPr id="4" name="Rectangle 3"/>
          <p:cNvSpPr/>
          <p:nvPr/>
        </p:nvSpPr>
        <p:spPr>
          <a:xfrm>
            <a:off x="179512" y="172328"/>
            <a:ext cx="8712968" cy="6497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23" y="4365104"/>
            <a:ext cx="2900040" cy="1993778"/>
          </a:xfrm>
          <a:prstGeom prst="rect">
            <a:avLst/>
          </a:prstGeom>
        </p:spPr>
      </p:pic>
    </p:spTree>
    <p:extLst>
      <p:ext uri="{BB962C8B-B14F-4D97-AF65-F5344CB8AC3E}">
        <p14:creationId xmlns:p14="http://schemas.microsoft.com/office/powerpoint/2010/main" val="181128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8677" y="764704"/>
            <a:ext cx="3740126" cy="1077218"/>
          </a:xfrm>
          <a:prstGeom prst="rect">
            <a:avLst/>
          </a:prstGeom>
          <a:noFill/>
        </p:spPr>
        <p:txBody>
          <a:bodyPr wrap="none" rtlCol="0">
            <a:spAutoFit/>
          </a:bodyPr>
          <a:lstStyle/>
          <a:p>
            <a:pPr algn="ctr"/>
            <a:r>
              <a:rPr lang="en-GB" sz="3200" dirty="0">
                <a:uFill>
                  <a:solidFill>
                    <a:srgbClr val="FF0000"/>
                  </a:solidFill>
                </a:uFill>
                <a:latin typeface="Arial Black" panose="020B0A04020102020204" pitchFamily="34" charset="0"/>
              </a:rPr>
              <a:t>‘Dutch Disease’</a:t>
            </a:r>
          </a:p>
          <a:p>
            <a:pPr algn="ctr"/>
            <a:r>
              <a:rPr lang="en-GB" dirty="0">
                <a:uFill>
                  <a:solidFill>
                    <a:srgbClr val="FF0000"/>
                  </a:solidFill>
                </a:uFill>
                <a:latin typeface="Arial Black" panose="020B0A04020102020204" pitchFamily="34" charset="0"/>
              </a:rPr>
              <a:t>(by The Ex, 1982)</a:t>
            </a:r>
            <a:r>
              <a:rPr lang="en-GB" sz="3200" dirty="0">
                <a:uFill>
                  <a:solidFill>
                    <a:srgbClr val="FF0000"/>
                  </a:solidFill>
                </a:uFill>
                <a:latin typeface="Arial Black" panose="020B0A04020102020204" pitchFamily="34" charset="0"/>
              </a:rPr>
              <a:t> </a:t>
            </a:r>
          </a:p>
        </p:txBody>
      </p:sp>
      <p:sp>
        <p:nvSpPr>
          <p:cNvPr id="3" name="TextBox 2"/>
          <p:cNvSpPr txBox="1"/>
          <p:nvPr/>
        </p:nvSpPr>
        <p:spPr>
          <a:xfrm>
            <a:off x="699074" y="1844824"/>
            <a:ext cx="184731" cy="369332"/>
          </a:xfrm>
          <a:prstGeom prst="rect">
            <a:avLst/>
          </a:prstGeom>
          <a:noFill/>
        </p:spPr>
        <p:txBody>
          <a:bodyPr wrap="none" rtlCol="0">
            <a:spAutoFit/>
          </a:bodyPr>
          <a:lstStyle/>
          <a:p>
            <a:endParaRPr lang="en-GB" b="1" dirty="0"/>
          </a:p>
        </p:txBody>
      </p:sp>
      <p:sp>
        <p:nvSpPr>
          <p:cNvPr id="5" name="Rectangle 4"/>
          <p:cNvSpPr/>
          <p:nvPr/>
        </p:nvSpPr>
        <p:spPr>
          <a:xfrm>
            <a:off x="179512" y="172328"/>
            <a:ext cx="8712968" cy="6497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8280" y="2029490"/>
            <a:ext cx="8280920" cy="1754326"/>
          </a:xfrm>
          <a:prstGeom prst="rect">
            <a:avLst/>
          </a:prstGeom>
          <a:noFill/>
        </p:spPr>
        <p:txBody>
          <a:bodyPr wrap="square" rtlCol="0">
            <a:spAutoFit/>
          </a:bodyPr>
          <a:lstStyle/>
          <a:p>
            <a:r>
              <a:rPr lang="en-GB" b="1" dirty="0"/>
              <a:t>Politics and punk – early punk in UK and NL is not homogenous.</a:t>
            </a:r>
          </a:p>
          <a:p>
            <a:endParaRPr lang="en-GB" b="1" dirty="0"/>
          </a:p>
          <a:p>
            <a:r>
              <a:rPr lang="en-GB" b="1" dirty="0"/>
              <a:t>Crass and The Clash and more popular in The Netherlands.</a:t>
            </a:r>
          </a:p>
          <a:p>
            <a:endParaRPr lang="en-GB" b="1" dirty="0"/>
          </a:p>
          <a:p>
            <a:r>
              <a:rPr lang="en-GB" b="1" dirty="0"/>
              <a:t>The Ex and Rondos are highly political.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901"/>
          <a:stretch/>
        </p:blipFill>
        <p:spPr>
          <a:xfrm>
            <a:off x="3419872" y="3935712"/>
            <a:ext cx="1573854" cy="16245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410" y="3935711"/>
            <a:ext cx="1624527" cy="1624527"/>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54725"/>
          <a:stretch/>
        </p:blipFill>
        <p:spPr>
          <a:xfrm>
            <a:off x="6228184" y="3206641"/>
            <a:ext cx="2238897" cy="3382449"/>
          </a:xfrm>
          <a:prstGeom prst="rect">
            <a:avLst/>
          </a:prstGeom>
        </p:spPr>
      </p:pic>
    </p:spTree>
    <p:extLst>
      <p:ext uri="{BB962C8B-B14F-4D97-AF65-F5344CB8AC3E}">
        <p14:creationId xmlns:p14="http://schemas.microsoft.com/office/powerpoint/2010/main" val="309360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196" y="764704"/>
            <a:ext cx="5117106" cy="584775"/>
          </a:xfrm>
          <a:prstGeom prst="rect">
            <a:avLst/>
          </a:prstGeom>
          <a:noFill/>
        </p:spPr>
        <p:txBody>
          <a:bodyPr wrap="none" rtlCol="0">
            <a:spAutoFit/>
          </a:bodyPr>
          <a:lstStyle/>
          <a:p>
            <a:pPr algn="ctr"/>
            <a:r>
              <a:rPr lang="en-GB" sz="3200" dirty="0">
                <a:uFill>
                  <a:solidFill>
                    <a:srgbClr val="FF0000"/>
                  </a:solidFill>
                </a:uFill>
                <a:latin typeface="Arial Black" panose="020B0A04020102020204" pitchFamily="34" charset="0"/>
              </a:rPr>
              <a:t>Squatting and Politics</a:t>
            </a:r>
          </a:p>
        </p:txBody>
      </p:sp>
      <p:sp>
        <p:nvSpPr>
          <p:cNvPr id="3" name="TextBox 2"/>
          <p:cNvSpPr txBox="1"/>
          <p:nvPr/>
        </p:nvSpPr>
        <p:spPr>
          <a:xfrm>
            <a:off x="585203" y="1329020"/>
            <a:ext cx="7901585" cy="5047536"/>
          </a:xfrm>
          <a:prstGeom prst="rect">
            <a:avLst/>
          </a:prstGeom>
          <a:noFill/>
        </p:spPr>
        <p:txBody>
          <a:bodyPr wrap="square" rtlCol="0">
            <a:spAutoFit/>
          </a:bodyPr>
          <a:lstStyle/>
          <a:p>
            <a:r>
              <a:rPr lang="en-US" sz="1400" b="1" dirty="0"/>
              <a:t>[The </a:t>
            </a:r>
            <a:r>
              <a:rPr lang="en-US" sz="1400" b="1" dirty="0" err="1"/>
              <a:t>Wijers</a:t>
            </a:r>
            <a:r>
              <a:rPr lang="en-US" sz="1400" b="1" dirty="0"/>
              <a:t> squat had] a restaurant, bar, café, cinema, performance spaces, night store, art gallery, convenience store, acupuncture clinic, theatre groups, rehearsal studios for musicians, artist studios, printing press, nursery, skateboard park, theatre, music electronics workplace, wood recycling </a:t>
            </a:r>
            <a:r>
              <a:rPr lang="en-US" sz="1400" b="1" dirty="0" err="1"/>
              <a:t>centre</a:t>
            </a:r>
            <a:r>
              <a:rPr lang="en-US" sz="1400" b="1" dirty="0"/>
              <a:t>, fine wood dealer, two woodworking studios, guitar builder, piano restoration, wind energy workplace, bicycle repair, ceramics workplace, audiovisual workplace with a school, taxi collective, delivery service, cargo bicycle rental, silk screening, photography collective, repair services for electronics and clothing, an environmentally friendly store, recycled products store, architecture firm, press bureau, accounting office, book store and printer, </a:t>
            </a:r>
            <a:br>
              <a:rPr lang="en-US" sz="1400" b="1" dirty="0"/>
            </a:br>
            <a:r>
              <a:rPr lang="en-US" sz="1400" b="1" dirty="0"/>
              <a:t>Aikido school, tea and herb store, </a:t>
            </a:r>
            <a:br>
              <a:rPr lang="en-US" sz="1400" b="1" dirty="0"/>
            </a:br>
            <a:r>
              <a:rPr lang="en-US" sz="1400" b="1" dirty="0"/>
              <a:t>windmill services, first aid </a:t>
            </a:r>
            <a:br>
              <a:rPr lang="en-US" sz="1400" b="1" dirty="0"/>
            </a:br>
            <a:r>
              <a:rPr lang="en-US" sz="1400" b="1" dirty="0"/>
              <a:t>services, and information offices </a:t>
            </a:r>
            <a:br>
              <a:rPr lang="en-US" sz="1400" b="1" dirty="0"/>
            </a:br>
            <a:r>
              <a:rPr lang="en-US" sz="1400" b="1" dirty="0"/>
              <a:t>for environmental and activist </a:t>
            </a:r>
            <a:br>
              <a:rPr lang="en-US" sz="1400" b="1" dirty="0"/>
            </a:br>
            <a:r>
              <a:rPr lang="en-US" sz="1400" b="1" dirty="0"/>
              <a:t>groups [as well as a radio </a:t>
            </a:r>
            <a:br>
              <a:rPr lang="en-US" sz="1400" b="1" dirty="0"/>
            </a:br>
            <a:r>
              <a:rPr lang="en-US" sz="1400" b="1" dirty="0"/>
              <a:t>station] (Owens, 2009: 136-7).</a:t>
            </a:r>
          </a:p>
          <a:p>
            <a:endParaRPr lang="en-US" sz="1400" b="1" dirty="0"/>
          </a:p>
          <a:p>
            <a:endParaRPr lang="en-US" sz="1400" b="1" dirty="0"/>
          </a:p>
          <a:p>
            <a:endParaRPr lang="en-US" sz="1400" b="1" dirty="0"/>
          </a:p>
          <a:p>
            <a:r>
              <a:rPr lang="en-US" sz="1400" b="1" dirty="0"/>
              <a:t>Picture: the use of tanks to clear </a:t>
            </a:r>
            <a:br>
              <a:rPr lang="en-US" sz="1400" b="1" dirty="0"/>
            </a:br>
            <a:r>
              <a:rPr lang="en-US" sz="1400" b="1" dirty="0"/>
              <a:t>the </a:t>
            </a:r>
            <a:r>
              <a:rPr lang="en-US" sz="1400" b="1" dirty="0" err="1"/>
              <a:t>Vondelstraat</a:t>
            </a:r>
            <a:r>
              <a:rPr lang="en-US" sz="1400" b="1" dirty="0"/>
              <a:t> squat, 1980.</a:t>
            </a:r>
            <a:endParaRPr lang="en-GB" sz="1400" b="1" dirty="0"/>
          </a:p>
          <a:p>
            <a:endParaRPr lang="en-GB" sz="1400" b="1" dirty="0"/>
          </a:p>
        </p:txBody>
      </p:sp>
      <p:sp>
        <p:nvSpPr>
          <p:cNvPr id="4" name="Rectangle 3"/>
          <p:cNvSpPr/>
          <p:nvPr/>
        </p:nvSpPr>
        <p:spPr>
          <a:xfrm>
            <a:off x="179512" y="172328"/>
            <a:ext cx="8712968" cy="6497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3404" t="7607" r="12852" b="8579"/>
          <a:stretch/>
        </p:blipFill>
        <p:spPr>
          <a:xfrm>
            <a:off x="4860032" y="4175953"/>
            <a:ext cx="3312368" cy="2160241"/>
          </a:xfrm>
          <a:prstGeom prst="rect">
            <a:avLst/>
          </a:prstGeom>
        </p:spPr>
      </p:pic>
    </p:spTree>
    <p:extLst>
      <p:ext uri="{BB962C8B-B14F-4D97-AF65-F5344CB8AC3E}">
        <p14:creationId xmlns:p14="http://schemas.microsoft.com/office/powerpoint/2010/main" val="372073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4400" y="764704"/>
            <a:ext cx="6948697" cy="584775"/>
          </a:xfrm>
          <a:prstGeom prst="rect">
            <a:avLst/>
          </a:prstGeom>
          <a:noFill/>
        </p:spPr>
        <p:txBody>
          <a:bodyPr wrap="none" rtlCol="0">
            <a:spAutoFit/>
          </a:bodyPr>
          <a:lstStyle/>
          <a:p>
            <a:pPr algn="ctr"/>
            <a:r>
              <a:rPr lang="en-GB" sz="3200" dirty="0">
                <a:uFill>
                  <a:solidFill>
                    <a:srgbClr val="FF0000"/>
                  </a:solidFill>
                </a:uFill>
                <a:latin typeface="Arial Black" panose="020B0A04020102020204" pitchFamily="34" charset="0"/>
              </a:rPr>
              <a:t>Rhizomes between NL and UK</a:t>
            </a:r>
          </a:p>
        </p:txBody>
      </p:sp>
      <p:sp>
        <p:nvSpPr>
          <p:cNvPr id="3" name="TextBox 2"/>
          <p:cNvSpPr txBox="1"/>
          <p:nvPr/>
        </p:nvSpPr>
        <p:spPr>
          <a:xfrm>
            <a:off x="395536" y="1607862"/>
            <a:ext cx="8280920" cy="3416320"/>
          </a:xfrm>
          <a:prstGeom prst="rect">
            <a:avLst/>
          </a:prstGeom>
          <a:noFill/>
        </p:spPr>
        <p:txBody>
          <a:bodyPr wrap="square" rtlCol="0">
            <a:spAutoFit/>
          </a:bodyPr>
          <a:lstStyle/>
          <a:p>
            <a:r>
              <a:rPr lang="en-GB" b="1" dirty="0"/>
              <a:t>1983 - The Ex tour Britain</a:t>
            </a:r>
          </a:p>
          <a:p>
            <a:r>
              <a:rPr lang="en-GB" b="1" dirty="0"/>
              <a:t>1984 – The Ex support the Miner’s Strike</a:t>
            </a:r>
          </a:p>
          <a:p>
            <a:endParaRPr lang="en-GB" b="1" dirty="0"/>
          </a:p>
          <a:p>
            <a:r>
              <a:rPr lang="en-GB" b="1" dirty="0"/>
              <a:t>The relationship between The Ex and the Dog Faced </a:t>
            </a:r>
            <a:r>
              <a:rPr lang="en-GB" b="1" dirty="0" err="1"/>
              <a:t>Hermans</a:t>
            </a:r>
            <a:r>
              <a:rPr lang="en-GB" b="1" dirty="0"/>
              <a:t> highlights the complexity of punk cultural influence.</a:t>
            </a:r>
          </a:p>
          <a:p>
            <a:endParaRPr lang="en-GB" b="1" dirty="0"/>
          </a:p>
          <a:p>
            <a:endParaRPr lang="en-GB" b="1" dirty="0"/>
          </a:p>
          <a:p>
            <a:r>
              <a:rPr lang="en-GB" b="1" dirty="0"/>
              <a:t>  GGI Festival </a:t>
            </a:r>
          </a:p>
          <a:p>
            <a:r>
              <a:rPr lang="en-GB" b="1" dirty="0"/>
              <a:t>  - Groningen </a:t>
            </a:r>
          </a:p>
          <a:p>
            <a:r>
              <a:rPr lang="en-GB" b="1" dirty="0"/>
              <a:t>  - Glasgow </a:t>
            </a:r>
          </a:p>
          <a:p>
            <a:r>
              <a:rPr lang="en-GB" b="1" dirty="0"/>
              <a:t>  - Ireland</a:t>
            </a:r>
          </a:p>
          <a:p>
            <a:endParaRPr lang="en-GB" dirty="0"/>
          </a:p>
        </p:txBody>
      </p:sp>
      <p:sp>
        <p:nvSpPr>
          <p:cNvPr id="4" name="Rectangle 3"/>
          <p:cNvSpPr/>
          <p:nvPr/>
        </p:nvSpPr>
        <p:spPr>
          <a:xfrm>
            <a:off x="179512" y="172328"/>
            <a:ext cx="8712968" cy="6497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123956"/>
            <a:ext cx="4833581" cy="3419440"/>
          </a:xfrm>
          <a:prstGeom prst="rect">
            <a:avLst/>
          </a:prstGeom>
        </p:spPr>
      </p:pic>
    </p:spTree>
    <p:extLst>
      <p:ext uri="{BB962C8B-B14F-4D97-AF65-F5344CB8AC3E}">
        <p14:creationId xmlns:p14="http://schemas.microsoft.com/office/powerpoint/2010/main" val="673150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Arial Black"/>
        <a:ea typeface=""/>
        <a:cs typeface=""/>
      </a:majorFont>
      <a:minorFont>
        <a:latin typeface="Courier Ne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651</TotalTime>
  <Words>525</Words>
  <Application>Microsoft Office PowerPoint</Application>
  <PresentationFormat>On-screen Show (4:3)</PresentationFormat>
  <Paragraphs>80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 Black</vt:lpstr>
      <vt:lpstr>Calibri</vt:lpstr>
      <vt:lpstr>Courier New</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Lohman</dc:creator>
  <cp:lastModifiedBy>Kirsty Lohman</cp:lastModifiedBy>
  <cp:revision>84</cp:revision>
  <dcterms:created xsi:type="dcterms:W3CDTF">2015-10-28T13:06:29Z</dcterms:created>
  <dcterms:modified xsi:type="dcterms:W3CDTF">2016-06-22T11:31:12Z</dcterms:modified>
</cp:coreProperties>
</file>